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0" r:id="rId5"/>
    <p:sldId id="264" r:id="rId6"/>
    <p:sldId id="261" r:id="rId7"/>
    <p:sldId id="262" r:id="rId8"/>
    <p:sldId id="263" r:id="rId9"/>
  </p:sldIdLst>
  <p:sldSz cx="9906000" cy="6858000" type="A4"/>
  <p:notesSz cx="9929813" cy="67849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37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116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-1938" y="-84"/>
      </p:cViewPr>
      <p:guideLst>
        <p:guide orient="horz" pos="2137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596" y="0"/>
            <a:ext cx="4302919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BC810-8538-4000-8692-B02C71AB873F}" type="datetimeFigureOut">
              <a:rPr lang="en-US" smtClean="0"/>
              <a:t>7/3/2017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596" y="6444549"/>
            <a:ext cx="4302919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A8AD8-4045-4E42-90B3-1DBAB14E9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837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919" cy="340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596" y="1"/>
            <a:ext cx="4302919" cy="340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D9879-9B8B-46C4-883B-51447079B12D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9938" y="847725"/>
            <a:ext cx="3309937" cy="2290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982" y="3265269"/>
            <a:ext cx="7943850" cy="2671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44549"/>
            <a:ext cx="4302919" cy="340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596" y="6444549"/>
            <a:ext cx="4302919" cy="340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06E6A-1636-45C6-B839-4F4DF7D2E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486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9938" y="847725"/>
            <a:ext cx="3309937" cy="22907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406E6A-1636-45C6-B839-4F4DF7D2E19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872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1"/>
            <a:ext cx="952627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859" y="882376"/>
            <a:ext cx="8098155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993" y="3869635"/>
            <a:ext cx="7123886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54534B-50D1-4D17-A386-AD5EE2E06C4B}" type="datetime1">
              <a:rPr lang="en-US" smtClean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607662" y="3733800"/>
            <a:ext cx="66865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A5DD-0BA2-45CD-97BE-078737D5A769}" type="datetime1">
              <a:rPr lang="en-US" smtClean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762000"/>
            <a:ext cx="1888331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8687" y="762000"/>
            <a:ext cx="6036469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B888-E528-4F87-8EA2-EDFDEE0EBC33}" type="datetime1">
              <a:rPr lang="en-US" smtClean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D47B-B21C-4FA2-B560-96C80DA57682}" type="datetime1">
              <a:rPr lang="en-US" smtClean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970" y="1173575"/>
            <a:ext cx="8098155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9316" y="4154520"/>
            <a:ext cx="7124891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0B3-AD84-42A0-8186-A9CDE888651A}" type="datetime1">
              <a:rPr lang="en-US" smtClean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609725" y="4020408"/>
            <a:ext cx="66865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8688" y="2057399"/>
            <a:ext cx="386334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435" y="2057400"/>
            <a:ext cx="386334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24A7-28C8-4B70-BE4A-3762A2945E7E}" type="datetime1">
              <a:rPr lang="en-US" smtClean="0"/>
              <a:t>7/3/2017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01511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8688" y="2721483"/>
            <a:ext cx="386334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703" y="1999032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703" y="2719322"/>
            <a:ext cx="386334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925A-9039-4CAF-8CDA-AAA7C0B03FC0}" type="datetime1">
              <a:rPr lang="en-US" smtClean="0"/>
              <a:t>7/3/2017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B717-BC61-4D64-98B1-C0AFFB27C60A}" type="datetime1">
              <a:rPr lang="en-US" smtClean="0"/>
              <a:t>7/3/2017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F120-259D-46B7-A203-40BBF1FFDB7C}" type="datetime1">
              <a:rPr lang="en-US" smtClean="0"/>
              <a:t>7/3/2017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79" y="1097280"/>
            <a:ext cx="4234815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55E4-6008-4647-AA33-F0D2C461067D}" type="datetime1">
              <a:rPr lang="en-US" smtClean="0"/>
              <a:t>7/3/2017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8264" y="1069847"/>
            <a:ext cx="4955477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57C7B-1DF1-4EBE-9829-4DFF40D40BD5}" type="datetime1">
              <a:rPr lang="en-US" smtClean="0"/>
              <a:t>7/3/2017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1"/>
            <a:ext cx="952627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57400"/>
            <a:ext cx="8021708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8684" y="6223829"/>
            <a:ext cx="1892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04C64BE-AA57-458C-ACBB-028D42F42206}" type="datetime1">
              <a:rPr lang="en-US" smtClean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8683" y="6223829"/>
            <a:ext cx="38331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ECF Arbiter Seminar - Materials by CAA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244" y="6223829"/>
            <a:ext cx="13863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CHessclocks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ECF ARBITER SEMINAR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29" y="4751412"/>
            <a:ext cx="1595119" cy="14724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27" y="4824314"/>
            <a:ext cx="2105751" cy="13995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Image result for ecf logo ches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686" y="507704"/>
            <a:ext cx="1714500" cy="2057400"/>
          </a:xfrm>
          <a:prstGeom prst="rect">
            <a:avLst/>
          </a:prstGeom>
          <a:noFill/>
          <a:ln w="127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CAA ches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4990" y="319695"/>
            <a:ext cx="1310046" cy="1003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892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Chessclock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Chessclock</a:t>
            </a:r>
            <a:r>
              <a:rPr lang="en-GB" dirty="0"/>
              <a:t> – a clock with two time displays connected to each other.  Only one display can be active at any time.</a:t>
            </a:r>
          </a:p>
          <a:p>
            <a:r>
              <a:rPr lang="en-GB" dirty="0"/>
              <a:t>Clock – one of the two time displays.</a:t>
            </a:r>
          </a:p>
          <a:p>
            <a:r>
              <a:rPr lang="en-GB" dirty="0"/>
              <a:t>The display should show the time available for the player</a:t>
            </a:r>
          </a:p>
          <a:p>
            <a:r>
              <a:rPr lang="en-GB" dirty="0"/>
              <a:t>The display should be visible from a distance of 3 metres</a:t>
            </a:r>
          </a:p>
          <a:p>
            <a:r>
              <a:rPr lang="en-GB" dirty="0"/>
              <a:t>The player should be able to tell which clock is running from 10 metres</a:t>
            </a:r>
          </a:p>
          <a:p>
            <a:r>
              <a:rPr lang="en-GB" dirty="0"/>
              <a:t>A sign on the display (flag) must indicate which player passed the time control first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pic>
        <p:nvPicPr>
          <p:cNvPr id="6" name="Picture 2" descr="DGT3000 chess clock large displ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003" y="0"/>
            <a:ext cx="2771638" cy="246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655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Chessclock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 battery powered clocks a low battery indication is required.  This must give at least 10 hours warning</a:t>
            </a:r>
          </a:p>
          <a:p>
            <a:r>
              <a:rPr lang="en-GB" dirty="0"/>
              <a:t>The clock should not add any incremental times if a player has exceeded the final time control</a:t>
            </a:r>
          </a:p>
          <a:p>
            <a:r>
              <a:rPr lang="en-GB" dirty="0"/>
              <a:t>The arbiter should be able to add penalties within 60 seconds</a:t>
            </a:r>
          </a:p>
          <a:p>
            <a:r>
              <a:rPr lang="en-GB" dirty="0"/>
              <a:t>It should be impossible for a player to change or delete the display with a simple manipulation</a:t>
            </a:r>
          </a:p>
          <a:p>
            <a:r>
              <a:rPr lang="en-GB" dirty="0"/>
              <a:t>There should be a short manual with the clock</a:t>
            </a:r>
          </a:p>
          <a:p>
            <a:r>
              <a:rPr lang="en-GB" dirty="0"/>
              <a:t>The same type of clock should be used throughout </a:t>
            </a:r>
            <a:r>
              <a:rPr lang="en-GB"/>
              <a:t>a tournament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pic>
        <p:nvPicPr>
          <p:cNvPr id="2050" name="Picture 2" descr="DGT XL Electronic Chess Tim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905" y="609601"/>
            <a:ext cx="2447760" cy="152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218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Chessclock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 move is only completed when the clock is pressed.  (This may complete more than one move.)</a:t>
            </a:r>
          </a:p>
          <a:p>
            <a:r>
              <a:rPr lang="en-GB" dirty="0"/>
              <a:t>A player must always be allowed to stop his clock after moving.</a:t>
            </a:r>
          </a:p>
          <a:p>
            <a:r>
              <a:rPr lang="en-GB" dirty="0"/>
              <a:t>If the last move of a time control is made but not completed by pressing the clock and the flag falls then the player loses unless the opponent cannot deliver mate.</a:t>
            </a:r>
          </a:p>
          <a:p>
            <a:r>
              <a:rPr lang="en-GB" dirty="0"/>
              <a:t>The clock must be pressed with the same hand as made the move.</a:t>
            </a:r>
          </a:p>
          <a:p>
            <a:r>
              <a:rPr lang="en-GB" dirty="0"/>
              <a:t>If a player cannot press his clock then the Laws provided for this.  In the case of a disability no penalty should apply.  If for other reasons (possibly religious) time should be deducted from the players clock.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pic>
        <p:nvPicPr>
          <p:cNvPr id="1026" name="Picture 2" descr="DGT3000 chess clock large displ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003" y="0"/>
            <a:ext cx="2771638" cy="246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296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Setting clocks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 arbiter should know how to set a clock before a tournament begins.</a:t>
            </a:r>
          </a:p>
          <a:p>
            <a:r>
              <a:rPr lang="en-GB" dirty="0"/>
              <a:t>The arbiter should also be aware of any limitations on the clock. e.g. a DGT Easy does not allow increments, a </a:t>
            </a:r>
            <a:r>
              <a:rPr lang="en-GB" dirty="0" err="1"/>
              <a:t>DGTEasy</a:t>
            </a:r>
            <a:r>
              <a:rPr lang="en-GB" dirty="0"/>
              <a:t> Plus only allows one session to be set.  Some clocks do not allow 2 minute penalties to be set accurately.</a:t>
            </a:r>
          </a:p>
          <a:p>
            <a:r>
              <a:rPr lang="en-GB" dirty="0"/>
              <a:t>For a review of clocks and videos on how to set them visit the clock webpage of the Chess Arbiters’ Association.</a:t>
            </a:r>
          </a:p>
          <a:p>
            <a:pPr marL="45720" indent="0">
              <a:buNone/>
            </a:pPr>
            <a:r>
              <a:rPr lang="en-GB"/>
              <a:t>                       www.chessarbitersassociation.co.uk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999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Chessclock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Players should not hit the clock too hard.</a:t>
            </a:r>
          </a:p>
          <a:p>
            <a:r>
              <a:rPr lang="en-GB" dirty="0"/>
              <a:t>The arbiter has the right to say where clocks are placed.</a:t>
            </a:r>
          </a:p>
          <a:p>
            <a:r>
              <a:rPr lang="en-GB" dirty="0"/>
              <a:t>A flag is considered to have fallen only when observed by a player or the arbiter.</a:t>
            </a:r>
          </a:p>
          <a:p>
            <a:r>
              <a:rPr lang="en-GB" dirty="0"/>
              <a:t>If a faulty clock has to be replaced the arbiter shall use best judgement as to how it shall be set.</a:t>
            </a:r>
          </a:p>
          <a:p>
            <a:r>
              <a:rPr lang="en-GB" dirty="0"/>
              <a:t>If the position has to be reset the arbiter shall also use best judgement.  This might mean leaving the clocks as they were if the schedule would be disrupted.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pic>
        <p:nvPicPr>
          <p:cNvPr id="2050" name="Picture 2" descr="DGT XL Electronic Chess Tim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905" y="609601"/>
            <a:ext cx="2447760" cy="152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505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Chessclock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both flags have fallen and it cannot be established which fell first then the game shall continue unless it is the final session</a:t>
            </a:r>
            <a:r>
              <a:rPr lang="en-GB" dirty="0" smtClean="0"/>
              <a:t>.</a:t>
            </a:r>
          </a:p>
          <a:p>
            <a:r>
              <a:rPr lang="en-GB" dirty="0" smtClean="0"/>
              <a:t>If </a:t>
            </a:r>
            <a:r>
              <a:rPr lang="en-GB" dirty="0"/>
              <a:t>the former the next move will be the first of the new time control (unless it can be proved more moves have been played than required for the previous session.)</a:t>
            </a:r>
          </a:p>
          <a:p>
            <a:r>
              <a:rPr lang="en-GB" dirty="0"/>
              <a:t>If the final session then the game is drawn.</a:t>
            </a:r>
          </a:p>
          <a:p>
            <a:r>
              <a:rPr lang="en-GB" dirty="0"/>
              <a:t>Digital clocks indicate which flag fell first – this evidence can be used</a:t>
            </a:r>
            <a:r>
              <a:rPr lang="en-GB" dirty="0" smtClean="0"/>
              <a:t>.  </a:t>
            </a:r>
            <a:r>
              <a:rPr lang="en-GB" dirty="0"/>
              <a:t>(This has been removed to the Guidelines but should still apply.)</a:t>
            </a:r>
          </a:p>
          <a:p>
            <a:pPr marL="4572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pic>
        <p:nvPicPr>
          <p:cNvPr id="6" name="Picture 2" descr="DGT3000 chess clock large displ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758" y="55393"/>
            <a:ext cx="2771638" cy="246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757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Chessclock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player may stop the clock if they have a valid reason.</a:t>
            </a:r>
          </a:p>
          <a:p>
            <a:r>
              <a:rPr lang="en-GB" dirty="0"/>
              <a:t>A player who stops the clock without a valid reason may be penalised.</a:t>
            </a:r>
          </a:p>
          <a:p>
            <a:r>
              <a:rPr lang="en-GB" dirty="0"/>
              <a:t>If the clocks are stopped it is the arbiter who decides when a </a:t>
            </a:r>
            <a:r>
              <a:rPr lang="en-GB"/>
              <a:t>game restarts.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  <a:endParaRPr lang="en-US" dirty="0"/>
          </a:p>
        </p:txBody>
      </p:sp>
      <p:pic>
        <p:nvPicPr>
          <p:cNvPr id="2050" name="Picture 2" descr="DGT XL Electronic Chess Tim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905" y="609601"/>
            <a:ext cx="2447760" cy="152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188373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TC103457444[[fn=Basis]]</Template>
  <TotalTime>79</TotalTime>
  <Words>673</Words>
  <Application>Microsoft Office PowerPoint</Application>
  <PresentationFormat>A4 Paper (210x297 mm)</PresentationFormat>
  <Paragraphs>51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Basis</vt:lpstr>
      <vt:lpstr>CHessclocks</vt:lpstr>
      <vt:lpstr>Chessclock</vt:lpstr>
      <vt:lpstr>Chessclock</vt:lpstr>
      <vt:lpstr>Chessclock</vt:lpstr>
      <vt:lpstr>Setting clocks</vt:lpstr>
      <vt:lpstr>Chessclock</vt:lpstr>
      <vt:lpstr>Chessclock</vt:lpstr>
      <vt:lpstr>Chessclock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CHessclocks</dc:title>
  <dc:creator>Alex McFarlane</dc:creator>
  <cp:lastModifiedBy>pc</cp:lastModifiedBy>
  <cp:revision>19</cp:revision>
  <cp:lastPrinted>2016-01-29T16:45:49Z</cp:lastPrinted>
  <dcterms:created xsi:type="dcterms:W3CDTF">2014-08-31T13:03:04Z</dcterms:created>
  <dcterms:modified xsi:type="dcterms:W3CDTF">2017-07-03T19:32:25Z</dcterms:modified>
</cp:coreProperties>
</file>