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4"/>
  </p:notesMasterIdLst>
  <p:handoutMasterIdLst>
    <p:handoutMasterId r:id="rId25"/>
  </p:handoutMasterIdLst>
  <p:sldIdLst>
    <p:sldId id="256" r:id="rId2"/>
    <p:sldId id="257" r:id="rId3"/>
    <p:sldId id="267" r:id="rId4"/>
    <p:sldId id="268" r:id="rId5"/>
    <p:sldId id="269" r:id="rId6"/>
    <p:sldId id="270" r:id="rId7"/>
    <p:sldId id="271" r:id="rId8"/>
    <p:sldId id="272" r:id="rId9"/>
    <p:sldId id="273" r:id="rId10"/>
    <p:sldId id="274" r:id="rId11"/>
    <p:sldId id="258" r:id="rId12"/>
    <p:sldId id="259" r:id="rId13"/>
    <p:sldId id="261" r:id="rId14"/>
    <p:sldId id="260" r:id="rId15"/>
    <p:sldId id="262" r:id="rId16"/>
    <p:sldId id="263" r:id="rId17"/>
    <p:sldId id="264" r:id="rId18"/>
    <p:sldId id="265" r:id="rId19"/>
    <p:sldId id="275" r:id="rId20"/>
    <p:sldId id="276" r:id="rId21"/>
    <p:sldId id="277" r:id="rId22"/>
    <p:sldId id="278" r:id="rId23"/>
  </p:sldIdLst>
  <p:sldSz cx="12192000" cy="6858000"/>
  <p:notesSz cx="9929813" cy="67849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16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919" cy="339249"/>
          </a:xfrm>
          <a:prstGeom prst="rect">
            <a:avLst/>
          </a:prstGeom>
        </p:spPr>
        <p:txBody>
          <a:bodyPr vert="horz" lIns="95503" tIns="47751" rIns="95503" bIns="47751" rtlCol="0"/>
          <a:lstStyle>
            <a:lvl1pPr algn="l">
              <a:defRPr sz="1300"/>
            </a:lvl1pPr>
          </a:lstStyle>
          <a:p>
            <a:endParaRPr lang="en-US"/>
          </a:p>
        </p:txBody>
      </p:sp>
      <p:sp>
        <p:nvSpPr>
          <p:cNvPr id="3" name="Date Placeholder 2"/>
          <p:cNvSpPr>
            <a:spLocks noGrp="1"/>
          </p:cNvSpPr>
          <p:nvPr>
            <p:ph type="dt" sz="quarter" idx="1"/>
          </p:nvPr>
        </p:nvSpPr>
        <p:spPr>
          <a:xfrm>
            <a:off x="5624597" y="0"/>
            <a:ext cx="4302919" cy="339249"/>
          </a:xfrm>
          <a:prstGeom prst="rect">
            <a:avLst/>
          </a:prstGeom>
        </p:spPr>
        <p:txBody>
          <a:bodyPr vert="horz" lIns="95503" tIns="47751" rIns="95503" bIns="47751" rtlCol="0"/>
          <a:lstStyle>
            <a:lvl1pPr algn="r">
              <a:defRPr sz="1300"/>
            </a:lvl1pPr>
          </a:lstStyle>
          <a:p>
            <a:fld id="{1C8CA17A-D023-4D38-8563-50FE4A4AFCEB}" type="datetimeFigureOut">
              <a:rPr lang="en-US" smtClean="0"/>
              <a:t>12/29/2017</a:t>
            </a:fld>
            <a:endParaRPr lang="en-US"/>
          </a:p>
        </p:txBody>
      </p:sp>
      <p:sp>
        <p:nvSpPr>
          <p:cNvPr id="4" name="Footer Placeholder 3"/>
          <p:cNvSpPr>
            <a:spLocks noGrp="1"/>
          </p:cNvSpPr>
          <p:nvPr>
            <p:ph type="ftr" sz="quarter" idx="2"/>
          </p:nvPr>
        </p:nvSpPr>
        <p:spPr>
          <a:xfrm>
            <a:off x="0" y="6444549"/>
            <a:ext cx="4302919" cy="339249"/>
          </a:xfrm>
          <a:prstGeom prst="rect">
            <a:avLst/>
          </a:prstGeom>
        </p:spPr>
        <p:txBody>
          <a:bodyPr vert="horz" lIns="95503" tIns="47751" rIns="95503" bIns="47751" rtlCol="0" anchor="b"/>
          <a:lstStyle>
            <a:lvl1pPr algn="l">
              <a:defRPr sz="1300"/>
            </a:lvl1pPr>
          </a:lstStyle>
          <a:p>
            <a:endParaRPr lang="en-US"/>
          </a:p>
        </p:txBody>
      </p:sp>
      <p:sp>
        <p:nvSpPr>
          <p:cNvPr id="5" name="Slide Number Placeholder 4"/>
          <p:cNvSpPr>
            <a:spLocks noGrp="1"/>
          </p:cNvSpPr>
          <p:nvPr>
            <p:ph type="sldNum" sz="quarter" idx="3"/>
          </p:nvPr>
        </p:nvSpPr>
        <p:spPr>
          <a:xfrm>
            <a:off x="5624597" y="6444549"/>
            <a:ext cx="4302919" cy="339249"/>
          </a:xfrm>
          <a:prstGeom prst="rect">
            <a:avLst/>
          </a:prstGeom>
        </p:spPr>
        <p:txBody>
          <a:bodyPr vert="horz" lIns="95503" tIns="47751" rIns="95503" bIns="47751" rtlCol="0" anchor="b"/>
          <a:lstStyle>
            <a:lvl1pPr algn="r">
              <a:defRPr sz="1300"/>
            </a:lvl1pPr>
          </a:lstStyle>
          <a:p>
            <a:fld id="{4748C47D-CC51-41B0-BE41-4417D670CEAD}" type="slidenum">
              <a:rPr lang="en-US" smtClean="0"/>
              <a:t>‹#›</a:t>
            </a:fld>
            <a:endParaRPr lang="en-US"/>
          </a:p>
        </p:txBody>
      </p:sp>
    </p:spTree>
    <p:extLst>
      <p:ext uri="{BB962C8B-B14F-4D97-AF65-F5344CB8AC3E}">
        <p14:creationId xmlns:p14="http://schemas.microsoft.com/office/powerpoint/2010/main" val="2737782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919" cy="340427"/>
          </a:xfrm>
          <a:prstGeom prst="rect">
            <a:avLst/>
          </a:prstGeom>
        </p:spPr>
        <p:txBody>
          <a:bodyPr vert="horz" lIns="95503" tIns="47751" rIns="95503" bIns="47751" rtlCol="0"/>
          <a:lstStyle>
            <a:lvl1pPr algn="l">
              <a:defRPr sz="1300"/>
            </a:lvl1pPr>
          </a:lstStyle>
          <a:p>
            <a:endParaRPr lang="en-GB"/>
          </a:p>
        </p:txBody>
      </p:sp>
      <p:sp>
        <p:nvSpPr>
          <p:cNvPr id="3" name="Date Placeholder 2"/>
          <p:cNvSpPr>
            <a:spLocks noGrp="1"/>
          </p:cNvSpPr>
          <p:nvPr>
            <p:ph type="dt" idx="1"/>
          </p:nvPr>
        </p:nvSpPr>
        <p:spPr>
          <a:xfrm>
            <a:off x="5624597" y="0"/>
            <a:ext cx="4302919" cy="340427"/>
          </a:xfrm>
          <a:prstGeom prst="rect">
            <a:avLst/>
          </a:prstGeom>
        </p:spPr>
        <p:txBody>
          <a:bodyPr vert="horz" lIns="95503" tIns="47751" rIns="95503" bIns="47751" rtlCol="0"/>
          <a:lstStyle>
            <a:lvl1pPr algn="r">
              <a:defRPr sz="1300"/>
            </a:lvl1pPr>
          </a:lstStyle>
          <a:p>
            <a:fld id="{7D452079-A330-473E-A30B-80EC44258D7C}" type="datetimeFigureOut">
              <a:rPr lang="en-GB" smtClean="0"/>
              <a:t>29/12/2017</a:t>
            </a:fld>
            <a:endParaRPr lang="en-GB"/>
          </a:p>
        </p:txBody>
      </p:sp>
      <p:sp>
        <p:nvSpPr>
          <p:cNvPr id="4" name="Slide Image Placeholder 3"/>
          <p:cNvSpPr>
            <a:spLocks noGrp="1" noRot="1" noChangeAspect="1"/>
          </p:cNvSpPr>
          <p:nvPr>
            <p:ph type="sldImg" idx="2"/>
          </p:nvPr>
        </p:nvSpPr>
        <p:spPr>
          <a:xfrm>
            <a:off x="2928938" y="847725"/>
            <a:ext cx="4071937" cy="2290763"/>
          </a:xfrm>
          <a:prstGeom prst="rect">
            <a:avLst/>
          </a:prstGeom>
          <a:noFill/>
          <a:ln w="12700">
            <a:solidFill>
              <a:prstClr val="black"/>
            </a:solidFill>
          </a:ln>
        </p:spPr>
        <p:txBody>
          <a:bodyPr vert="horz" lIns="95503" tIns="47751" rIns="95503" bIns="47751" rtlCol="0" anchor="ctr"/>
          <a:lstStyle/>
          <a:p>
            <a:endParaRPr lang="en-GB"/>
          </a:p>
        </p:txBody>
      </p:sp>
      <p:sp>
        <p:nvSpPr>
          <p:cNvPr id="5" name="Notes Placeholder 4"/>
          <p:cNvSpPr>
            <a:spLocks noGrp="1"/>
          </p:cNvSpPr>
          <p:nvPr>
            <p:ph type="body" sz="quarter" idx="3"/>
          </p:nvPr>
        </p:nvSpPr>
        <p:spPr>
          <a:xfrm>
            <a:off x="992982" y="3265269"/>
            <a:ext cx="7943850" cy="2671584"/>
          </a:xfrm>
          <a:prstGeom prst="rect">
            <a:avLst/>
          </a:prstGeom>
        </p:spPr>
        <p:txBody>
          <a:bodyPr vert="horz" lIns="95503" tIns="47751" rIns="95503" bIns="477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44549"/>
            <a:ext cx="4302919" cy="340426"/>
          </a:xfrm>
          <a:prstGeom prst="rect">
            <a:avLst/>
          </a:prstGeom>
        </p:spPr>
        <p:txBody>
          <a:bodyPr vert="horz" lIns="95503" tIns="47751" rIns="95503" bIns="47751" rtlCol="0" anchor="b"/>
          <a:lstStyle>
            <a:lvl1pPr algn="l">
              <a:defRPr sz="1300"/>
            </a:lvl1pPr>
          </a:lstStyle>
          <a:p>
            <a:endParaRPr lang="en-GB"/>
          </a:p>
        </p:txBody>
      </p:sp>
      <p:sp>
        <p:nvSpPr>
          <p:cNvPr id="7" name="Slide Number Placeholder 6"/>
          <p:cNvSpPr>
            <a:spLocks noGrp="1"/>
          </p:cNvSpPr>
          <p:nvPr>
            <p:ph type="sldNum" sz="quarter" idx="5"/>
          </p:nvPr>
        </p:nvSpPr>
        <p:spPr>
          <a:xfrm>
            <a:off x="5624597" y="6444549"/>
            <a:ext cx="4302919" cy="340426"/>
          </a:xfrm>
          <a:prstGeom prst="rect">
            <a:avLst/>
          </a:prstGeom>
        </p:spPr>
        <p:txBody>
          <a:bodyPr vert="horz" lIns="95503" tIns="47751" rIns="95503" bIns="47751" rtlCol="0" anchor="b"/>
          <a:lstStyle>
            <a:lvl1pPr algn="r">
              <a:defRPr sz="1300"/>
            </a:lvl1pPr>
          </a:lstStyle>
          <a:p>
            <a:fld id="{439FB1F6-40DD-469F-990A-7AAE2CA06D2C}" type="slidenum">
              <a:rPr lang="en-GB" smtClean="0"/>
              <a:t>‹#›</a:t>
            </a:fld>
            <a:endParaRPr lang="en-GB"/>
          </a:p>
        </p:txBody>
      </p:sp>
    </p:spTree>
    <p:extLst>
      <p:ext uri="{BB962C8B-B14F-4D97-AF65-F5344CB8AC3E}">
        <p14:creationId xmlns:p14="http://schemas.microsoft.com/office/powerpoint/2010/main" val="180948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9FB1F6-40DD-469F-990A-7AAE2CA06D2C}" type="slidenum">
              <a:rPr lang="en-GB" smtClean="0"/>
              <a:t>1</a:t>
            </a:fld>
            <a:endParaRPr lang="en-GB"/>
          </a:p>
        </p:txBody>
      </p:sp>
    </p:spTree>
    <p:extLst>
      <p:ext uri="{BB962C8B-B14F-4D97-AF65-F5344CB8AC3E}">
        <p14:creationId xmlns:p14="http://schemas.microsoft.com/office/powerpoint/2010/main" val="3019165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87463E-9899-4E51-A673-63410E2AD071}"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258158-1AAA-419F-A315-7C79F46CF69A}" type="datetime1">
              <a:rPr lang="en-US" smtClean="0"/>
              <a:t>12/29/2017</a:t>
            </a:fld>
            <a:endParaRPr lang="en-US" dirty="0"/>
          </a:p>
        </p:txBody>
      </p:sp>
      <p:sp>
        <p:nvSpPr>
          <p:cNvPr id="8" name="Footer Placeholder 7"/>
          <p:cNvSpPr>
            <a:spLocks noGrp="1"/>
          </p:cNvSpPr>
          <p:nvPr>
            <p:ph type="ftr" sz="quarter" idx="11"/>
          </p:nvPr>
        </p:nvSpPr>
        <p:spPr/>
        <p:txBody>
          <a:bodyPr/>
          <a:lstStyle/>
          <a:p>
            <a:r>
              <a:rPr lang="en-US"/>
              <a:t>FIDE Arbiter Seminar</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801546-079E-4E6E-9645-18DE77C25AD7}" type="datetime1">
              <a:rPr lang="en-US" smtClean="0"/>
              <a:t>12/29/2017</a:t>
            </a:fld>
            <a:endParaRPr lang="en-US" dirty="0"/>
          </a:p>
        </p:txBody>
      </p:sp>
      <p:sp>
        <p:nvSpPr>
          <p:cNvPr id="8" name="Footer Placeholder 7"/>
          <p:cNvSpPr>
            <a:spLocks noGrp="1"/>
          </p:cNvSpPr>
          <p:nvPr>
            <p:ph type="ftr" sz="quarter" idx="11"/>
          </p:nvPr>
        </p:nvSpPr>
        <p:spPr/>
        <p:txBody>
          <a:bodyPr/>
          <a:lstStyle/>
          <a:p>
            <a:r>
              <a:rPr lang="en-US"/>
              <a:t>FIDE Arbiter Seminar</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CE903-6630-4785-AD5B-AAB72F309E82}"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066077-4D98-4031-B795-002CD1D19252}"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09ADC80-5106-408D-804F-C02BB6AFA70C}" type="datetime1">
              <a:rPr lang="en-US" smtClean="0"/>
              <a:t>12/29/2017</a:t>
            </a:fld>
            <a:endParaRPr lang="en-US" dirty="0"/>
          </a:p>
        </p:txBody>
      </p:sp>
      <p:sp>
        <p:nvSpPr>
          <p:cNvPr id="9" name="Footer Placeholder 8"/>
          <p:cNvSpPr>
            <a:spLocks noGrp="1"/>
          </p:cNvSpPr>
          <p:nvPr>
            <p:ph type="ftr" sz="quarter" idx="11"/>
          </p:nvPr>
        </p:nvSpPr>
        <p:spPr/>
        <p:txBody>
          <a:bodyPr/>
          <a:lstStyle/>
          <a:p>
            <a:r>
              <a:rPr lang="en-US"/>
              <a:t>FIDE Arbiter Seminar</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B3668127-1298-4E53-9371-735E47E1F57C}" type="datetime1">
              <a:rPr lang="en-US" smtClean="0"/>
              <a:t>12/29/2017</a:t>
            </a:fld>
            <a:endParaRPr lang="en-US" dirty="0"/>
          </a:p>
        </p:txBody>
      </p:sp>
      <p:sp>
        <p:nvSpPr>
          <p:cNvPr id="11" name="Footer Placeholder 10"/>
          <p:cNvSpPr>
            <a:spLocks noGrp="1"/>
          </p:cNvSpPr>
          <p:nvPr>
            <p:ph type="ftr" sz="quarter" idx="11"/>
          </p:nvPr>
        </p:nvSpPr>
        <p:spPr/>
        <p:txBody>
          <a:bodyPr/>
          <a:lstStyle/>
          <a:p>
            <a:r>
              <a:rPr lang="en-US"/>
              <a:t>FIDE Arbiter Seminar</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B6509DF5-4925-4CF2-8C89-92241FC6142F}" type="datetime1">
              <a:rPr lang="en-US" smtClean="0"/>
              <a:t>12/29/2017</a:t>
            </a:fld>
            <a:endParaRPr lang="en-US" dirty="0"/>
          </a:p>
        </p:txBody>
      </p:sp>
      <p:sp>
        <p:nvSpPr>
          <p:cNvPr id="7" name="Footer Placeholder 6"/>
          <p:cNvSpPr>
            <a:spLocks noGrp="1"/>
          </p:cNvSpPr>
          <p:nvPr>
            <p:ph type="ftr" sz="quarter" idx="11"/>
          </p:nvPr>
        </p:nvSpPr>
        <p:spPr/>
        <p:txBody>
          <a:bodyPr/>
          <a:lstStyle/>
          <a:p>
            <a:r>
              <a:rPr lang="en-US"/>
              <a:t>FIDE Arbiter Seminar</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704E460-7F58-4A77-B464-B5B6765186C7}" type="datetime1">
              <a:rPr lang="en-US" smtClean="0"/>
              <a:t>12/29/2017</a:t>
            </a:fld>
            <a:endParaRPr lang="en-US" dirty="0"/>
          </a:p>
        </p:txBody>
      </p:sp>
      <p:sp>
        <p:nvSpPr>
          <p:cNvPr id="6" name="Footer Placeholder 5"/>
          <p:cNvSpPr>
            <a:spLocks noGrp="1"/>
          </p:cNvSpPr>
          <p:nvPr>
            <p:ph type="ftr" sz="quarter" idx="11"/>
          </p:nvPr>
        </p:nvSpPr>
        <p:spPr/>
        <p:txBody>
          <a:bodyPr/>
          <a:lstStyle/>
          <a:p>
            <a:r>
              <a:rPr lang="en-US"/>
              <a:t>FIDE Arbiter Seminar</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6103277-6A3F-454C-A9DB-B102CB70BB82}" type="datetime1">
              <a:rPr lang="en-US" smtClean="0"/>
              <a:t>12/29/2017</a:t>
            </a:fld>
            <a:endParaRPr lang="en-US" dirty="0"/>
          </a:p>
        </p:txBody>
      </p:sp>
      <p:sp>
        <p:nvSpPr>
          <p:cNvPr id="9" name="Footer Placeholder 8"/>
          <p:cNvSpPr>
            <a:spLocks noGrp="1"/>
          </p:cNvSpPr>
          <p:nvPr>
            <p:ph type="ftr" sz="quarter" idx="11"/>
          </p:nvPr>
        </p:nvSpPr>
        <p:spPr/>
        <p:txBody>
          <a:bodyPr/>
          <a:lstStyle/>
          <a:p>
            <a:r>
              <a:rPr lang="en-US"/>
              <a:t>FIDE Arbiter Seminar</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1112274-FA4F-4048-9ADA-A7609FE2E7C1}" type="datetime1">
              <a:rPr lang="en-US" smtClean="0"/>
              <a:t>12/29/2017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FIDE Arbiter Seminar</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FC67983-95AE-427C-AB72-3A5C303580A6}" type="datetime1">
              <a:rPr lang="en-US" smtClean="0"/>
              <a:t>12/29/2017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FIDE Arbiter Seminar</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Duties of An Arbiter</a:t>
            </a:r>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1"/>
          </p:nvPr>
        </p:nvSpPr>
        <p:spPr/>
        <p:txBody>
          <a:bodyPr/>
          <a:lstStyle/>
          <a:p>
            <a:r>
              <a:rPr lang="en-US"/>
              <a:t>FIDE Arbiter Seminar</a:t>
            </a:r>
            <a:endParaRPr lang="en-US" dirty="0"/>
          </a:p>
        </p:txBody>
      </p:sp>
      <p:pic>
        <p:nvPicPr>
          <p:cNvPr id="5" name="Picture 4" descr="fide[1]"/>
          <p:cNvPicPr/>
          <p:nvPr/>
        </p:nvPicPr>
        <p:blipFill>
          <a:blip r:embed="rId3">
            <a:extLst>
              <a:ext uri="{28A0092B-C50C-407E-A947-70E740481C1C}">
                <a14:useLocalDpi xmlns:a14="http://schemas.microsoft.com/office/drawing/2010/main" val="0"/>
              </a:ext>
            </a:extLst>
          </a:blip>
          <a:srcRect/>
          <a:stretch>
            <a:fillRect/>
          </a:stretch>
        </p:blipFill>
        <p:spPr bwMode="auto">
          <a:xfrm>
            <a:off x="9930309" y="1298448"/>
            <a:ext cx="1501140" cy="1050290"/>
          </a:xfrm>
          <a:prstGeom prst="rect">
            <a:avLst/>
          </a:prstGeom>
          <a:noFill/>
          <a:ln>
            <a:noFill/>
          </a:ln>
          <a:effectLst/>
        </p:spPr>
      </p:pic>
      <p:pic>
        <p:nvPicPr>
          <p:cNvPr id="1026" name="Picture 2" descr="chess arbi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52129" y="4075022"/>
            <a:ext cx="2857500"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430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a:t>General Duties</a:t>
            </a:r>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TextBox 5"/>
          <p:cNvSpPr txBox="1"/>
          <p:nvPr/>
        </p:nvSpPr>
        <p:spPr>
          <a:xfrm>
            <a:off x="4092604" y="1566835"/>
            <a:ext cx="7476727" cy="3416320"/>
          </a:xfrm>
          <a:prstGeom prst="rect">
            <a:avLst/>
          </a:prstGeom>
          <a:noFill/>
        </p:spPr>
        <p:txBody>
          <a:bodyPr wrap="none" rtlCol="0">
            <a:spAutoFit/>
          </a:bodyPr>
          <a:lstStyle/>
          <a:p>
            <a:r>
              <a:rPr lang="en-GB" sz="2400" dirty="0"/>
              <a:t>After the Round</a:t>
            </a:r>
          </a:p>
          <a:p>
            <a:endParaRPr lang="en-GB" sz="2400" dirty="0"/>
          </a:p>
          <a:p>
            <a:pPr marL="285750" indent="-285750">
              <a:buFont typeface="Arial" panose="020B0604020202020204" pitchFamily="34" charset="0"/>
              <a:buChar char="•"/>
            </a:pPr>
            <a:r>
              <a:rPr lang="en-GB" sz="2400" dirty="0"/>
              <a:t>Check results/</a:t>
            </a:r>
            <a:r>
              <a:rPr lang="en-GB" sz="2400" dirty="0" err="1"/>
              <a:t>scoresheets</a:t>
            </a:r>
            <a:r>
              <a:rPr lang="en-GB" sz="2400" dirty="0"/>
              <a:t> – match totals if appropriate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Pass on any information required to appropriate person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Reset boards, clocks </a:t>
            </a:r>
            <a:r>
              <a:rPr lang="en-GB" sz="2400" dirty="0" err="1"/>
              <a:t>etc</a:t>
            </a: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General ‘tidy-up’</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2796" y="4068870"/>
            <a:ext cx="1828571" cy="1828571"/>
          </a:xfrm>
          <a:prstGeom prst="rect">
            <a:avLst/>
          </a:prstGeom>
        </p:spPr>
      </p:pic>
    </p:spTree>
    <p:extLst>
      <p:ext uri="{BB962C8B-B14F-4D97-AF65-F5344CB8AC3E}">
        <p14:creationId xmlns:p14="http://schemas.microsoft.com/office/powerpoint/2010/main" val="39413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a:bodyPr>
          <a:lstStyle/>
          <a:p>
            <a:r>
              <a:rPr lang="en-GB" sz="2400" dirty="0"/>
              <a:t>There are two Arbiting titles awarded by FIDE</a:t>
            </a:r>
          </a:p>
          <a:p>
            <a:r>
              <a:rPr lang="en-GB" sz="2400" dirty="0"/>
              <a:t>There is the FIDE Arbiter Title (FA) and there is the International Arbiter title (IA).  You must gain the FA title before progressing to the IA title.</a:t>
            </a:r>
          </a:p>
          <a:p>
            <a:r>
              <a:rPr lang="en-GB" sz="2400" dirty="0"/>
              <a:t>There are also Categories of Arbiter within these titles.</a:t>
            </a:r>
          </a:p>
        </p:txBody>
      </p:sp>
      <p:sp>
        <p:nvSpPr>
          <p:cNvPr id="4" name="Text Placeholder 3"/>
          <p:cNvSpPr>
            <a:spLocks noGrp="1"/>
          </p:cNvSpPr>
          <p:nvPr>
            <p:ph type="body" sz="half" idx="2"/>
          </p:nvPr>
        </p:nvSpPr>
        <p:spPr/>
        <p:txBody>
          <a:bodyPr/>
          <a:lstStyle/>
          <a:p>
            <a:r>
              <a:rPr lang="en-GB" dirty="0"/>
              <a:t>Arbiting Titles</a:t>
            </a:r>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1872206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a:bodyPr>
          <a:lstStyle/>
          <a:p>
            <a:r>
              <a:rPr lang="en-GB" sz="2400" dirty="0"/>
              <a:t>Thorough knowledge of the Laws of Chess, FIDE Regulations for competitions and Swiss Pairing Systems.</a:t>
            </a:r>
          </a:p>
          <a:p>
            <a:r>
              <a:rPr lang="en-GB" sz="2400" dirty="0"/>
              <a:t>Absolute objectivity</a:t>
            </a:r>
          </a:p>
          <a:p>
            <a:r>
              <a:rPr lang="en-GB" sz="2400" dirty="0"/>
              <a:t>Sufficient knowledge of at least one FIDE language</a:t>
            </a:r>
          </a:p>
          <a:p>
            <a:r>
              <a:rPr lang="en-GB" sz="2400" dirty="0"/>
              <a:t>Ability to handle electronic clocks</a:t>
            </a:r>
          </a:p>
          <a:p>
            <a:r>
              <a:rPr lang="en-GB" sz="2400" dirty="0"/>
              <a:t>Experience as Chief or Deputy Arbiter at 3 FIDE rated events</a:t>
            </a:r>
          </a:p>
          <a:p>
            <a:r>
              <a:rPr lang="en-GB" sz="2400" dirty="0"/>
              <a:t>Passing a FIDE Arbiter Seminar</a:t>
            </a:r>
          </a:p>
        </p:txBody>
      </p:sp>
      <p:sp>
        <p:nvSpPr>
          <p:cNvPr id="4" name="Text Placeholder 3"/>
          <p:cNvSpPr>
            <a:spLocks noGrp="1"/>
          </p:cNvSpPr>
          <p:nvPr>
            <p:ph type="body" sz="half" idx="2"/>
          </p:nvPr>
        </p:nvSpPr>
        <p:spPr/>
        <p:txBody>
          <a:bodyPr/>
          <a:lstStyle/>
          <a:p>
            <a:r>
              <a:rPr lang="en-GB" dirty="0"/>
              <a:t>Requirements for the FA title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2631781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fontScale="92500" lnSpcReduction="20000"/>
          </a:bodyPr>
          <a:lstStyle/>
          <a:p>
            <a:r>
              <a:rPr lang="en-GB" sz="2600" dirty="0"/>
              <a:t>Norms can be obtained as follows:</a:t>
            </a:r>
          </a:p>
          <a:p>
            <a:r>
              <a:rPr lang="en-GB" sz="2600" dirty="0"/>
              <a:t>10 player APA/6 player double round APA FIDE rated (max 2)</a:t>
            </a:r>
          </a:p>
          <a:p>
            <a:r>
              <a:rPr lang="en-GB" sz="2600" dirty="0"/>
              <a:t>20 player Swiss FIDE rated (max 2 unless one has over 100 players and 7 rounds)</a:t>
            </a:r>
          </a:p>
          <a:p>
            <a:r>
              <a:rPr lang="en-GB" sz="2600" dirty="0"/>
              <a:t>Arbiter Exam (1 norm)</a:t>
            </a:r>
          </a:p>
          <a:p>
            <a:r>
              <a:rPr lang="en-GB" sz="2600" dirty="0"/>
              <a:t>IBCA,  ICCD (formerly ICSC), IPCA Arbiter (1 norm each)</a:t>
            </a:r>
          </a:p>
          <a:p>
            <a:r>
              <a:rPr lang="en-GB" sz="2600" dirty="0"/>
              <a:t>Chief or Deputy at 9 round + 30 player Rated Rapid or Blitz (1 norm)</a:t>
            </a:r>
          </a:p>
          <a:p>
            <a:endParaRPr lang="en-GB" sz="2600" dirty="0"/>
          </a:p>
          <a:p>
            <a:pPr marL="0" indent="0">
              <a:buNone/>
            </a:pPr>
            <a:r>
              <a:rPr lang="en-GB" sz="2600" dirty="0"/>
              <a:t>Four norms are needed within a six year period.</a:t>
            </a:r>
          </a:p>
          <a:p>
            <a:pPr marL="0" indent="0">
              <a:buNone/>
            </a:pPr>
            <a:r>
              <a:rPr lang="en-GB" sz="2600" dirty="0"/>
              <a:t>Applicants from federations unable to organise suitable tournaments may get title on passing exam.</a:t>
            </a:r>
          </a:p>
          <a:p>
            <a:pPr marL="0" indent="0">
              <a:buNone/>
            </a:pPr>
            <a:r>
              <a:rPr lang="en-GB" sz="2600" dirty="0"/>
              <a:t>Candidates must be aged 21 to obtain title.</a:t>
            </a:r>
          </a:p>
          <a:p>
            <a:endParaRPr lang="en-GB" dirty="0"/>
          </a:p>
        </p:txBody>
      </p:sp>
      <p:sp>
        <p:nvSpPr>
          <p:cNvPr id="4" name="Text Placeholder 3"/>
          <p:cNvSpPr>
            <a:spLocks noGrp="1"/>
          </p:cNvSpPr>
          <p:nvPr>
            <p:ph type="body" sz="half" idx="2"/>
          </p:nvPr>
        </p:nvSpPr>
        <p:spPr/>
        <p:txBody>
          <a:bodyPr/>
          <a:lstStyle/>
          <a:p>
            <a:r>
              <a:rPr lang="en-GB" dirty="0"/>
              <a:t>Requirements for the FA title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2536854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sz="2400" dirty="0">
                <a:solidFill>
                  <a:schemeClr val="tx1"/>
                </a:solidFill>
              </a:rPr>
              <a:t>Knowledge of Laws, FIDE Regulations for competitions, Swiss Pairings, Regulations regarding achievement of title norms and rating system.</a:t>
            </a:r>
          </a:p>
          <a:p>
            <a:r>
              <a:rPr lang="en-GB" sz="2400" dirty="0">
                <a:solidFill>
                  <a:schemeClr val="tx1"/>
                </a:solidFill>
              </a:rPr>
              <a:t>Objectivity</a:t>
            </a:r>
          </a:p>
          <a:p>
            <a:r>
              <a:rPr lang="en-GB" sz="2400" dirty="0">
                <a:solidFill>
                  <a:schemeClr val="tx1"/>
                </a:solidFill>
              </a:rPr>
              <a:t>Conversational English and chess terms in other FIDE Languages</a:t>
            </a:r>
          </a:p>
          <a:p>
            <a:r>
              <a:rPr lang="en-GB" sz="2400" dirty="0">
                <a:solidFill>
                  <a:schemeClr val="tx1"/>
                </a:solidFill>
              </a:rPr>
              <a:t>Knowledge of Pairing Programs endorsed by FIDE, Word, Excel and Email</a:t>
            </a:r>
          </a:p>
          <a:p>
            <a:r>
              <a:rPr lang="en-GB" sz="2400" dirty="0">
                <a:solidFill>
                  <a:schemeClr val="tx1"/>
                </a:solidFill>
              </a:rPr>
              <a:t>Ability to use digital clocks</a:t>
            </a:r>
          </a:p>
          <a:p>
            <a:endParaRPr lang="en-GB" dirty="0">
              <a:solidFill>
                <a:schemeClr val="tx1"/>
              </a:solidFill>
            </a:endParaRPr>
          </a:p>
        </p:txBody>
      </p:sp>
      <p:sp>
        <p:nvSpPr>
          <p:cNvPr id="4" name="Text Placeholder 3"/>
          <p:cNvSpPr>
            <a:spLocks noGrp="1"/>
          </p:cNvSpPr>
          <p:nvPr>
            <p:ph type="body" sz="half" idx="2"/>
          </p:nvPr>
        </p:nvSpPr>
        <p:spPr/>
        <p:txBody>
          <a:bodyPr/>
          <a:lstStyle/>
          <a:p>
            <a:r>
              <a:rPr lang="en-GB" dirty="0"/>
              <a:t>Requirements for the IA title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3728593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r>
              <a:rPr lang="en-GB" sz="2400" dirty="0"/>
              <a:t>Experience as arbiter in at least four FIDE rated events such as the following:</a:t>
            </a:r>
            <a:br>
              <a:rPr lang="en-GB" sz="2400" dirty="0"/>
            </a:br>
            <a:r>
              <a:rPr lang="en-GB" sz="2400" dirty="0"/>
              <a:t>a)  The final of the National Individual (adult) Championship (maximum two norms).</a:t>
            </a:r>
            <a:br>
              <a:rPr lang="en-GB" sz="2400" dirty="0"/>
            </a:br>
            <a:r>
              <a:rPr lang="en-GB" sz="2400" dirty="0"/>
              <a:t>b)  All official FIDE tournaments and matches.</a:t>
            </a:r>
            <a:br>
              <a:rPr lang="en-GB" sz="2400" dirty="0"/>
            </a:br>
            <a:r>
              <a:rPr lang="en-GB" sz="2400" dirty="0"/>
              <a:t>c)  International tournaments where FIDE title norms for players are possible. (at least 2 other nations)</a:t>
            </a:r>
            <a:br>
              <a:rPr lang="en-GB" sz="2400" dirty="0"/>
            </a:br>
            <a:r>
              <a:rPr lang="en-GB" sz="2400" dirty="0"/>
              <a:t>d)  International FIDE rated chess events with at least 100 players, at least 30% FIDE rated players, and at least seven rounds (maximum one norm).</a:t>
            </a:r>
            <a:br>
              <a:rPr lang="en-GB" sz="2400" dirty="0"/>
            </a:br>
            <a:r>
              <a:rPr lang="en-GB" sz="2400" dirty="0"/>
              <a:t>e)  All official World and Continental Rapid and Blitz Championships for adult and juniors (maximum one (1) norm).</a:t>
            </a:r>
            <a:endParaRPr lang="en-GB" sz="2400" dirty="0">
              <a:solidFill>
                <a:schemeClr val="tx1"/>
              </a:solidFill>
            </a:endParaRPr>
          </a:p>
        </p:txBody>
      </p:sp>
      <p:sp>
        <p:nvSpPr>
          <p:cNvPr id="4" name="Text Placeholder 3"/>
          <p:cNvSpPr>
            <a:spLocks noGrp="1"/>
          </p:cNvSpPr>
          <p:nvPr>
            <p:ph type="body" sz="half" idx="2"/>
          </p:nvPr>
        </p:nvSpPr>
        <p:spPr/>
        <p:txBody>
          <a:bodyPr/>
          <a:lstStyle/>
          <a:p>
            <a:r>
              <a:rPr lang="en-GB" dirty="0"/>
              <a:t>Requirements for the IA title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3547922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fontScale="92500" lnSpcReduction="20000"/>
          </a:bodyPr>
          <a:lstStyle/>
          <a:p>
            <a:r>
              <a:rPr lang="en-GB" dirty="0"/>
              <a:t> </a:t>
            </a:r>
            <a:r>
              <a:rPr lang="en-GB" sz="2400" dirty="0"/>
              <a:t>The title of the International Arbiter for each of the IBCA, ICSC, IPCA shall each be equivalent to one IA norm.</a:t>
            </a:r>
            <a:br>
              <a:rPr lang="en-GB" sz="2400" dirty="0"/>
            </a:br>
            <a:endParaRPr lang="en-GB" sz="2400" dirty="0"/>
          </a:p>
          <a:p>
            <a:r>
              <a:rPr lang="en-GB" sz="2400" dirty="0"/>
              <a:t>Being a match arbiter in an Olympiad is equivalent to one IA norm. No more than one such norm will be considered for the title.</a:t>
            </a:r>
            <a:br>
              <a:rPr lang="en-GB" sz="2400" dirty="0"/>
            </a:br>
            <a:endParaRPr lang="en-GB" sz="2400" dirty="0"/>
          </a:p>
          <a:p>
            <a:r>
              <a:rPr lang="en-GB" sz="2400" dirty="0"/>
              <a:t>The title of International Arbiter can be awarded only to applicants who have already been awarded the title of FIDE Arbiter.</a:t>
            </a:r>
            <a:br>
              <a:rPr lang="en-GB" sz="2400" dirty="0"/>
            </a:br>
            <a:endParaRPr lang="en-GB" sz="2400" dirty="0"/>
          </a:p>
          <a:p>
            <a:r>
              <a:rPr lang="en-GB" sz="2400" dirty="0"/>
              <a:t>All the norms for the IA title must be different from the norms already used for the FA title and must have been achieved after the FA title has been awarded.</a:t>
            </a:r>
            <a:br>
              <a:rPr lang="en-GB" sz="2400" dirty="0"/>
            </a:br>
            <a:endParaRPr lang="en-GB" sz="2400" dirty="0"/>
          </a:p>
          <a:p>
            <a:r>
              <a:rPr lang="en-GB" sz="2400" dirty="0"/>
              <a:t>At least two (2) of the submitted norms shall be signed by different Chief Arbiters.</a:t>
            </a:r>
            <a:endParaRPr lang="en-GB" sz="2400" dirty="0">
              <a:solidFill>
                <a:schemeClr val="tx1"/>
              </a:solidFill>
            </a:endParaRPr>
          </a:p>
        </p:txBody>
      </p:sp>
      <p:sp>
        <p:nvSpPr>
          <p:cNvPr id="4" name="Text Placeholder 3"/>
          <p:cNvSpPr>
            <a:spLocks noGrp="1"/>
          </p:cNvSpPr>
          <p:nvPr>
            <p:ph type="body" sz="half" idx="2"/>
          </p:nvPr>
        </p:nvSpPr>
        <p:spPr/>
        <p:txBody>
          <a:bodyPr/>
          <a:lstStyle/>
          <a:p>
            <a:r>
              <a:rPr lang="en-GB" dirty="0"/>
              <a:t>Requirements for the IA title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2091681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endParaRPr lang="en-GB" dirty="0">
              <a:solidFill>
                <a:schemeClr val="tx1"/>
              </a:solidFill>
            </a:endParaRPr>
          </a:p>
        </p:txBody>
      </p:sp>
      <p:sp>
        <p:nvSpPr>
          <p:cNvPr id="4" name="Text Placeholder 3"/>
          <p:cNvSpPr>
            <a:spLocks noGrp="1"/>
          </p:cNvSpPr>
          <p:nvPr>
            <p:ph type="body" sz="half" idx="2"/>
          </p:nvPr>
        </p:nvSpPr>
        <p:spPr/>
        <p:txBody>
          <a:bodyPr/>
          <a:lstStyle/>
          <a:p>
            <a:r>
              <a:rPr lang="en-GB" dirty="0"/>
              <a:t>Arbiter’s Licence</a:t>
            </a:r>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Rectangle 5"/>
          <p:cNvSpPr/>
          <p:nvPr/>
        </p:nvSpPr>
        <p:spPr>
          <a:xfrm>
            <a:off x="3867912" y="458956"/>
            <a:ext cx="7084568" cy="5940088"/>
          </a:xfrm>
          <a:prstGeom prst="rect">
            <a:avLst/>
          </a:prstGeom>
        </p:spPr>
        <p:txBody>
          <a:bodyPr wrap="square">
            <a:spAutoFit/>
          </a:bodyPr>
          <a:lstStyle/>
          <a:p>
            <a:r>
              <a:rPr lang="en-GB" sz="2000" dirty="0"/>
              <a:t>A titled active Arbiter (International Arbiter or FIDE Arbiter) and arbiters of national levels working in a FIDE rated tournament shall be charged with a “licence fee”.</a:t>
            </a:r>
            <a:br>
              <a:rPr lang="en-GB" sz="2000" dirty="0"/>
            </a:br>
            <a:endParaRPr lang="en-GB" sz="2000" dirty="0"/>
          </a:p>
          <a:p>
            <a:r>
              <a:rPr lang="en-GB" sz="2000" dirty="0"/>
              <a:t>The licence will be valid for life, on the condition the arbiter remains an active arbiter, and will be in effect from the day after FIDE has received the fee.  Arbiters who have not done an appropriate event for two years are classified inactive.</a:t>
            </a:r>
            <a:br>
              <a:rPr lang="en-GB" sz="2000" dirty="0"/>
            </a:br>
            <a:endParaRPr lang="en-GB" sz="2000" dirty="0"/>
          </a:p>
          <a:p>
            <a:r>
              <a:rPr lang="en-GB" sz="2000" dirty="0"/>
              <a:t>The licence fee for arbiters of national levels is valid for life.</a:t>
            </a:r>
            <a:br>
              <a:rPr lang="en-GB" sz="2000" dirty="0"/>
            </a:br>
            <a:endParaRPr lang="en-GB" sz="2000" dirty="0"/>
          </a:p>
          <a:p>
            <a:r>
              <a:rPr lang="en-GB" sz="2000" dirty="0"/>
              <a:t>If an arbiter of national level is awarded the title of “FIDE Arbiter” the licence fee for this title has to be paid to FIDE.</a:t>
            </a:r>
            <a:br>
              <a:rPr lang="en-GB" sz="2000" dirty="0"/>
            </a:br>
            <a:endParaRPr lang="en-GB" sz="2000" dirty="0"/>
          </a:p>
          <a:p>
            <a:r>
              <a:rPr lang="en-GB" sz="2000" dirty="0"/>
              <a:t>If an arbiter upgrades his/her category only the difference between the category fee has to be paid to FIDE.</a:t>
            </a:r>
            <a:br>
              <a:rPr lang="en-GB" sz="2000" dirty="0"/>
            </a:br>
            <a:endParaRPr lang="en-GB" sz="2000" dirty="0"/>
          </a:p>
          <a:p>
            <a:r>
              <a:rPr lang="en-GB" sz="2000" dirty="0"/>
              <a:t>If a “FIDE Arbiter” achieves the title of “International Arbiter”, the fee for the new title has to be paid to FIDE.</a:t>
            </a:r>
          </a:p>
        </p:txBody>
      </p:sp>
    </p:spTree>
    <p:extLst>
      <p:ext uri="{BB962C8B-B14F-4D97-AF65-F5344CB8AC3E}">
        <p14:creationId xmlns:p14="http://schemas.microsoft.com/office/powerpoint/2010/main" val="100161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endParaRPr lang="en-GB" dirty="0">
              <a:solidFill>
                <a:schemeClr val="tx1"/>
              </a:solidFill>
            </a:endParaRPr>
          </a:p>
        </p:txBody>
      </p:sp>
      <p:sp>
        <p:nvSpPr>
          <p:cNvPr id="4" name="Text Placeholder 3"/>
          <p:cNvSpPr>
            <a:spLocks noGrp="1"/>
          </p:cNvSpPr>
          <p:nvPr>
            <p:ph type="body" sz="half" idx="2"/>
          </p:nvPr>
        </p:nvSpPr>
        <p:spPr/>
        <p:txBody>
          <a:bodyPr/>
          <a:lstStyle/>
          <a:p>
            <a:r>
              <a:rPr lang="en-GB"/>
              <a:t>Arbiter’s Licence</a:t>
            </a:r>
            <a:endParaRPr lang="en-GB" dirty="0"/>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904206773"/>
              </p:ext>
            </p:extLst>
          </p:nvPr>
        </p:nvGraphicFramePr>
        <p:xfrm>
          <a:off x="4158344" y="1370644"/>
          <a:ext cx="7024768" cy="4476558"/>
        </p:xfrm>
        <a:graphic>
          <a:graphicData uri="http://schemas.openxmlformats.org/drawingml/2006/table">
            <a:tbl>
              <a:tblPr/>
              <a:tblGrid>
                <a:gridCol w="5202015">
                  <a:extLst>
                    <a:ext uri="{9D8B030D-6E8A-4147-A177-3AD203B41FA5}">
                      <a16:colId xmlns:a16="http://schemas.microsoft.com/office/drawing/2014/main" val="20000"/>
                    </a:ext>
                  </a:extLst>
                </a:gridCol>
                <a:gridCol w="716813">
                  <a:extLst>
                    <a:ext uri="{9D8B030D-6E8A-4147-A177-3AD203B41FA5}">
                      <a16:colId xmlns:a16="http://schemas.microsoft.com/office/drawing/2014/main" val="20001"/>
                    </a:ext>
                  </a:extLst>
                </a:gridCol>
                <a:gridCol w="1105940">
                  <a:extLst>
                    <a:ext uri="{9D8B030D-6E8A-4147-A177-3AD203B41FA5}">
                      <a16:colId xmlns:a16="http://schemas.microsoft.com/office/drawing/2014/main" val="20002"/>
                    </a:ext>
                  </a:extLst>
                </a:gridCol>
              </a:tblGrid>
              <a:tr h="556863">
                <a:tc>
                  <a:txBody>
                    <a:bodyPr/>
                    <a:lstStyle/>
                    <a:p>
                      <a:r>
                        <a:rPr lang="en-GB" sz="2400" dirty="0"/>
                        <a:t>The licence fee is:</a:t>
                      </a:r>
                    </a:p>
                    <a:p>
                      <a:endParaRPr lang="en-GB" sz="2400" dirty="0"/>
                    </a:p>
                    <a:p>
                      <a:r>
                        <a:rPr lang="en-GB" sz="2400" dirty="0"/>
                        <a:t>a)  for A’ Category Arbiters (only IAs): </a:t>
                      </a:r>
                    </a:p>
                  </a:txBody>
                  <a:tcPr marL="19050" marR="19050" marT="19050" marB="19050" anchor="ctr">
                    <a:lnL>
                      <a:noFill/>
                    </a:lnL>
                    <a:lnR>
                      <a:noFill/>
                    </a:lnR>
                    <a:lnT>
                      <a:noFill/>
                    </a:lnT>
                    <a:lnB>
                      <a:noFill/>
                    </a:lnB>
                  </a:tcPr>
                </a:tc>
                <a:tc>
                  <a:txBody>
                    <a:bodyPr/>
                    <a:lstStyle/>
                    <a:p>
                      <a:r>
                        <a:rPr lang="en-GB" sz="2400"/>
                        <a:t> </a:t>
                      </a:r>
                    </a:p>
                  </a:txBody>
                  <a:tcPr marL="19050" marR="19050" marT="19050" marB="19050" anchor="ctr">
                    <a:lnL>
                      <a:noFill/>
                    </a:lnL>
                    <a:lnR>
                      <a:noFill/>
                    </a:lnR>
                    <a:lnT>
                      <a:noFill/>
                    </a:lnT>
                    <a:lnB>
                      <a:noFill/>
                    </a:lnB>
                  </a:tcPr>
                </a:tc>
                <a:tc>
                  <a:txBody>
                    <a:bodyPr/>
                    <a:lstStyle/>
                    <a:p>
                      <a:r>
                        <a:rPr lang="en-GB" sz="2400"/>
                        <a:t>300 €</a:t>
                      </a:r>
                    </a:p>
                  </a:txBody>
                  <a:tcPr marL="19050" marR="19050" marT="19050" marB="19050" anchor="ctr">
                    <a:lnL>
                      <a:noFill/>
                    </a:lnL>
                    <a:lnR>
                      <a:noFill/>
                    </a:lnR>
                    <a:lnT>
                      <a:noFill/>
                    </a:lnT>
                    <a:lnB>
                      <a:noFill/>
                    </a:lnB>
                  </a:tcPr>
                </a:tc>
                <a:extLst>
                  <a:ext uri="{0D108BD9-81ED-4DB2-BD59-A6C34878D82A}">
                    <a16:rowId xmlns:a16="http://schemas.microsoft.com/office/drawing/2014/main" val="10000"/>
                  </a:ext>
                </a:extLst>
              </a:tr>
              <a:tr h="556863">
                <a:tc>
                  <a:txBody>
                    <a:bodyPr/>
                    <a:lstStyle/>
                    <a:p>
                      <a:r>
                        <a:rPr lang="en-GB" sz="2400"/>
                        <a:t>b)  for B’ Category Arbiters (only IAs):</a:t>
                      </a:r>
                    </a:p>
                  </a:txBody>
                  <a:tcPr marL="19050" marR="19050" marT="19050" marB="19050" anchor="ctr">
                    <a:lnL>
                      <a:noFill/>
                    </a:lnL>
                    <a:lnR>
                      <a:noFill/>
                    </a:lnR>
                    <a:lnT>
                      <a:noFill/>
                    </a:lnT>
                    <a:lnB>
                      <a:noFill/>
                    </a:lnB>
                  </a:tcPr>
                </a:tc>
                <a:tc>
                  <a:txBody>
                    <a:bodyPr/>
                    <a:lstStyle/>
                    <a:p>
                      <a:r>
                        <a:rPr lang="en-GB" sz="2400"/>
                        <a:t> </a:t>
                      </a:r>
                    </a:p>
                  </a:txBody>
                  <a:tcPr marL="19050" marR="19050" marT="19050" marB="19050" anchor="ctr">
                    <a:lnL>
                      <a:noFill/>
                    </a:lnL>
                    <a:lnR>
                      <a:noFill/>
                    </a:lnR>
                    <a:lnT>
                      <a:noFill/>
                    </a:lnT>
                    <a:lnB>
                      <a:noFill/>
                    </a:lnB>
                  </a:tcPr>
                </a:tc>
                <a:tc>
                  <a:txBody>
                    <a:bodyPr/>
                    <a:lstStyle/>
                    <a:p>
                      <a:r>
                        <a:rPr lang="en-GB" sz="2400"/>
                        <a:t>200 €</a:t>
                      </a:r>
                    </a:p>
                  </a:txBody>
                  <a:tcPr marL="19050" marR="19050" marT="19050" marB="19050" anchor="ctr">
                    <a:lnL>
                      <a:noFill/>
                    </a:lnL>
                    <a:lnR>
                      <a:noFill/>
                    </a:lnR>
                    <a:lnT>
                      <a:noFill/>
                    </a:lnT>
                    <a:lnB>
                      <a:noFill/>
                    </a:lnB>
                  </a:tcPr>
                </a:tc>
                <a:extLst>
                  <a:ext uri="{0D108BD9-81ED-4DB2-BD59-A6C34878D82A}">
                    <a16:rowId xmlns:a16="http://schemas.microsoft.com/office/drawing/2014/main" val="10001"/>
                  </a:ext>
                </a:extLst>
              </a:tr>
              <a:tr h="556863">
                <a:tc>
                  <a:txBody>
                    <a:bodyPr/>
                    <a:lstStyle/>
                    <a:p>
                      <a:r>
                        <a:rPr lang="en-GB" sz="2400"/>
                        <a:t>c)  for C’ Category Arbiters:</a:t>
                      </a:r>
                    </a:p>
                  </a:txBody>
                  <a:tcPr marL="19050" marR="19050" marT="19050" marB="19050" anchor="ctr">
                    <a:lnL>
                      <a:noFill/>
                    </a:lnL>
                    <a:lnR>
                      <a:noFill/>
                    </a:lnR>
                    <a:lnT>
                      <a:noFill/>
                    </a:lnT>
                    <a:lnB>
                      <a:noFill/>
                    </a:lnB>
                  </a:tcPr>
                </a:tc>
                <a:tc>
                  <a:txBody>
                    <a:bodyPr/>
                    <a:lstStyle/>
                    <a:p>
                      <a:r>
                        <a:rPr lang="en-GB" sz="2400"/>
                        <a:t>IAs</a:t>
                      </a:r>
                    </a:p>
                  </a:txBody>
                  <a:tcPr marL="19050" marR="19050" marT="19050" marB="19050" anchor="ctr">
                    <a:lnL>
                      <a:noFill/>
                    </a:lnL>
                    <a:lnR>
                      <a:noFill/>
                    </a:lnR>
                    <a:lnT>
                      <a:noFill/>
                    </a:lnT>
                    <a:lnB>
                      <a:noFill/>
                    </a:lnB>
                  </a:tcPr>
                </a:tc>
                <a:tc>
                  <a:txBody>
                    <a:bodyPr/>
                    <a:lstStyle/>
                    <a:p>
                      <a:r>
                        <a:rPr lang="en-GB" sz="2400"/>
                        <a:t>160 €</a:t>
                      </a:r>
                    </a:p>
                  </a:txBody>
                  <a:tcPr marL="19050" marR="19050" marT="19050" marB="19050" anchor="ctr">
                    <a:lnL>
                      <a:noFill/>
                    </a:lnL>
                    <a:lnR>
                      <a:noFill/>
                    </a:lnR>
                    <a:lnT>
                      <a:noFill/>
                    </a:lnT>
                    <a:lnB>
                      <a:noFill/>
                    </a:lnB>
                  </a:tcPr>
                </a:tc>
                <a:extLst>
                  <a:ext uri="{0D108BD9-81ED-4DB2-BD59-A6C34878D82A}">
                    <a16:rowId xmlns:a16="http://schemas.microsoft.com/office/drawing/2014/main" val="10002"/>
                  </a:ext>
                </a:extLst>
              </a:tr>
              <a:tr h="556863">
                <a:tc>
                  <a:txBody>
                    <a:bodyPr/>
                    <a:lstStyle/>
                    <a:p>
                      <a:r>
                        <a:rPr lang="en-GB" sz="2400"/>
                        <a:t> </a:t>
                      </a:r>
                    </a:p>
                  </a:txBody>
                  <a:tcPr marL="19050" marR="19050" marT="19050" marB="19050" anchor="ctr">
                    <a:lnL>
                      <a:noFill/>
                    </a:lnL>
                    <a:lnR>
                      <a:noFill/>
                    </a:lnR>
                    <a:lnT>
                      <a:noFill/>
                    </a:lnT>
                    <a:lnB>
                      <a:noFill/>
                    </a:lnB>
                  </a:tcPr>
                </a:tc>
                <a:tc>
                  <a:txBody>
                    <a:bodyPr/>
                    <a:lstStyle/>
                    <a:p>
                      <a:r>
                        <a:rPr lang="en-GB" sz="2400"/>
                        <a:t>FAs</a:t>
                      </a:r>
                    </a:p>
                  </a:txBody>
                  <a:tcPr marL="19050" marR="19050" marT="19050" marB="19050" anchor="ctr">
                    <a:lnL>
                      <a:noFill/>
                    </a:lnL>
                    <a:lnR>
                      <a:noFill/>
                    </a:lnR>
                    <a:lnT>
                      <a:noFill/>
                    </a:lnT>
                    <a:lnB>
                      <a:noFill/>
                    </a:lnB>
                  </a:tcPr>
                </a:tc>
                <a:tc>
                  <a:txBody>
                    <a:bodyPr/>
                    <a:lstStyle/>
                    <a:p>
                      <a:r>
                        <a:rPr lang="en-GB" sz="2400"/>
                        <a:t>120 €</a:t>
                      </a:r>
                    </a:p>
                  </a:txBody>
                  <a:tcPr marL="19050" marR="19050" marT="19050" marB="19050" anchor="ctr">
                    <a:lnL>
                      <a:noFill/>
                    </a:lnL>
                    <a:lnR>
                      <a:noFill/>
                    </a:lnR>
                    <a:lnT>
                      <a:noFill/>
                    </a:lnT>
                    <a:lnB>
                      <a:noFill/>
                    </a:lnB>
                  </a:tcPr>
                </a:tc>
                <a:extLst>
                  <a:ext uri="{0D108BD9-81ED-4DB2-BD59-A6C34878D82A}">
                    <a16:rowId xmlns:a16="http://schemas.microsoft.com/office/drawing/2014/main" val="10003"/>
                  </a:ext>
                </a:extLst>
              </a:tr>
              <a:tr h="556863">
                <a:tc>
                  <a:txBody>
                    <a:bodyPr/>
                    <a:lstStyle/>
                    <a:p>
                      <a:r>
                        <a:rPr lang="en-GB" sz="2400"/>
                        <a:t>d)  for D’ Category Arbiters:</a:t>
                      </a:r>
                    </a:p>
                  </a:txBody>
                  <a:tcPr marL="19050" marR="19050" marT="19050" marB="19050" anchor="ctr">
                    <a:lnL>
                      <a:noFill/>
                    </a:lnL>
                    <a:lnR>
                      <a:noFill/>
                    </a:lnR>
                    <a:lnT>
                      <a:noFill/>
                    </a:lnT>
                    <a:lnB>
                      <a:noFill/>
                    </a:lnB>
                  </a:tcPr>
                </a:tc>
                <a:tc>
                  <a:txBody>
                    <a:bodyPr/>
                    <a:lstStyle/>
                    <a:p>
                      <a:r>
                        <a:rPr lang="en-GB" sz="2400"/>
                        <a:t>IAs</a:t>
                      </a:r>
                    </a:p>
                  </a:txBody>
                  <a:tcPr marL="19050" marR="19050" marT="19050" marB="19050" anchor="ctr">
                    <a:lnL>
                      <a:noFill/>
                    </a:lnL>
                    <a:lnR>
                      <a:noFill/>
                    </a:lnR>
                    <a:lnT>
                      <a:noFill/>
                    </a:lnT>
                    <a:lnB>
                      <a:noFill/>
                    </a:lnB>
                  </a:tcPr>
                </a:tc>
                <a:tc>
                  <a:txBody>
                    <a:bodyPr/>
                    <a:lstStyle/>
                    <a:p>
                      <a:r>
                        <a:rPr lang="en-GB" sz="2400"/>
                        <a:t>100 €</a:t>
                      </a:r>
                    </a:p>
                  </a:txBody>
                  <a:tcPr marL="19050" marR="19050" marT="19050" marB="19050" anchor="ctr">
                    <a:lnL>
                      <a:noFill/>
                    </a:lnL>
                    <a:lnR>
                      <a:noFill/>
                    </a:lnR>
                    <a:lnT>
                      <a:noFill/>
                    </a:lnT>
                    <a:lnB>
                      <a:noFill/>
                    </a:lnB>
                  </a:tcPr>
                </a:tc>
                <a:extLst>
                  <a:ext uri="{0D108BD9-81ED-4DB2-BD59-A6C34878D82A}">
                    <a16:rowId xmlns:a16="http://schemas.microsoft.com/office/drawing/2014/main" val="10004"/>
                  </a:ext>
                </a:extLst>
              </a:tr>
              <a:tr h="556863">
                <a:tc>
                  <a:txBody>
                    <a:bodyPr/>
                    <a:lstStyle/>
                    <a:p>
                      <a:r>
                        <a:rPr lang="en-GB" sz="2400"/>
                        <a:t> </a:t>
                      </a:r>
                    </a:p>
                  </a:txBody>
                  <a:tcPr marL="19050" marR="19050" marT="19050" marB="19050" anchor="ctr">
                    <a:lnL>
                      <a:noFill/>
                    </a:lnL>
                    <a:lnR>
                      <a:noFill/>
                    </a:lnR>
                    <a:lnT>
                      <a:noFill/>
                    </a:lnT>
                    <a:lnB>
                      <a:noFill/>
                    </a:lnB>
                  </a:tcPr>
                </a:tc>
                <a:tc>
                  <a:txBody>
                    <a:bodyPr/>
                    <a:lstStyle/>
                    <a:p>
                      <a:r>
                        <a:rPr lang="en-GB" sz="2400"/>
                        <a:t>FAs</a:t>
                      </a:r>
                    </a:p>
                  </a:txBody>
                  <a:tcPr marL="19050" marR="19050" marT="19050" marB="19050" anchor="ctr">
                    <a:lnL>
                      <a:noFill/>
                    </a:lnL>
                    <a:lnR>
                      <a:noFill/>
                    </a:lnR>
                    <a:lnT>
                      <a:noFill/>
                    </a:lnT>
                    <a:lnB>
                      <a:noFill/>
                    </a:lnB>
                  </a:tcPr>
                </a:tc>
                <a:tc>
                  <a:txBody>
                    <a:bodyPr/>
                    <a:lstStyle/>
                    <a:p>
                      <a:r>
                        <a:rPr lang="en-GB" sz="2400"/>
                        <a:t>80 €</a:t>
                      </a:r>
                    </a:p>
                  </a:txBody>
                  <a:tcPr marL="19050" marR="19050" marT="19050" marB="19050" anchor="ctr">
                    <a:lnL>
                      <a:noFill/>
                    </a:lnL>
                    <a:lnR>
                      <a:noFill/>
                    </a:lnR>
                    <a:lnT>
                      <a:noFill/>
                    </a:lnT>
                    <a:lnB>
                      <a:noFill/>
                    </a:lnB>
                  </a:tcPr>
                </a:tc>
                <a:extLst>
                  <a:ext uri="{0D108BD9-81ED-4DB2-BD59-A6C34878D82A}">
                    <a16:rowId xmlns:a16="http://schemas.microsoft.com/office/drawing/2014/main" val="10005"/>
                  </a:ext>
                </a:extLst>
              </a:tr>
              <a:tr h="556863">
                <a:tc>
                  <a:txBody>
                    <a:bodyPr/>
                    <a:lstStyle/>
                    <a:p>
                      <a:r>
                        <a:rPr lang="en-GB" sz="2400"/>
                        <a:t>e)  for Arbiters of National Levels (NA):</a:t>
                      </a:r>
                    </a:p>
                  </a:txBody>
                  <a:tcPr marL="19050" marR="19050" marT="19050" marB="19050" anchor="ctr">
                    <a:lnL>
                      <a:noFill/>
                    </a:lnL>
                    <a:lnR>
                      <a:noFill/>
                    </a:lnR>
                    <a:lnT>
                      <a:noFill/>
                    </a:lnT>
                    <a:lnB>
                      <a:noFill/>
                    </a:lnB>
                  </a:tcPr>
                </a:tc>
                <a:tc>
                  <a:txBody>
                    <a:bodyPr/>
                    <a:lstStyle/>
                    <a:p>
                      <a:r>
                        <a:rPr lang="en-GB" sz="2400"/>
                        <a:t> </a:t>
                      </a:r>
                    </a:p>
                  </a:txBody>
                  <a:tcPr marL="19050" marR="19050" marT="19050" marB="19050" anchor="ctr">
                    <a:lnL>
                      <a:noFill/>
                    </a:lnL>
                    <a:lnR>
                      <a:noFill/>
                    </a:lnR>
                    <a:lnT>
                      <a:noFill/>
                    </a:lnT>
                    <a:lnB>
                      <a:noFill/>
                    </a:lnB>
                  </a:tcPr>
                </a:tc>
                <a:tc>
                  <a:txBody>
                    <a:bodyPr/>
                    <a:lstStyle/>
                    <a:p>
                      <a:r>
                        <a:rPr lang="en-GB" sz="2400" dirty="0"/>
                        <a:t>20 €</a:t>
                      </a:r>
                    </a:p>
                  </a:txBody>
                  <a:tcPr marL="19050" marR="19050" marT="19050" marB="19050" anchor="ctr">
                    <a:lnL>
                      <a:noFill/>
                    </a:lnL>
                    <a:lnR>
                      <a:noFill/>
                    </a:lnR>
                    <a:lnT>
                      <a:noFill/>
                    </a:lnT>
                    <a:lnB>
                      <a:noFill/>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86640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endParaRPr lang="en-GB" dirty="0">
              <a:solidFill>
                <a:schemeClr val="tx1"/>
              </a:solidFill>
            </a:endParaRPr>
          </a:p>
        </p:txBody>
      </p:sp>
      <p:sp>
        <p:nvSpPr>
          <p:cNvPr id="4" name="Text Placeholder 3"/>
          <p:cNvSpPr>
            <a:spLocks noGrp="1"/>
          </p:cNvSpPr>
          <p:nvPr>
            <p:ph type="body" sz="half" idx="2"/>
          </p:nvPr>
        </p:nvSpPr>
        <p:spPr/>
        <p:txBody>
          <a:bodyPr/>
          <a:lstStyle/>
          <a:p>
            <a:r>
              <a:rPr lang="en-GB"/>
              <a:t>Arbiter’s Licence</a:t>
            </a:r>
            <a:endParaRPr lang="en-GB" dirty="0"/>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311636781"/>
              </p:ext>
            </p:extLst>
          </p:nvPr>
        </p:nvGraphicFramePr>
        <p:xfrm>
          <a:off x="3978040" y="868680"/>
          <a:ext cx="7024768" cy="4914900"/>
        </p:xfrm>
        <a:graphic>
          <a:graphicData uri="http://schemas.openxmlformats.org/drawingml/2006/table">
            <a:tbl>
              <a:tblPr/>
              <a:tblGrid>
                <a:gridCol w="7024768">
                  <a:extLst>
                    <a:ext uri="{9D8B030D-6E8A-4147-A177-3AD203B41FA5}">
                      <a16:colId xmlns:a16="http://schemas.microsoft.com/office/drawing/2014/main" val="20000"/>
                    </a:ext>
                  </a:extLst>
                </a:gridCol>
              </a:tblGrid>
              <a:tr h="3928700">
                <a:tc>
                  <a:txBody>
                    <a:bodyPr/>
                    <a:lstStyle/>
                    <a:p>
                      <a:r>
                        <a:rPr lang="en-GB" sz="2000" dirty="0"/>
                        <a:t>Category A requirements (IA only)</a:t>
                      </a:r>
                    </a:p>
                    <a:p>
                      <a:endParaRPr lang="en-GB" sz="2000" dirty="0"/>
                    </a:p>
                    <a:p>
                      <a:r>
                        <a:rPr lang="en-GB" sz="2000" b="0" i="0" u="none" strike="noStrike" kern="1200" baseline="0" dirty="0">
                          <a:solidFill>
                            <a:schemeClr val="tx1"/>
                          </a:solidFill>
                          <a:latin typeface="+mn-lt"/>
                          <a:ea typeface="+mn-ea"/>
                          <a:cs typeface="+mn-cs"/>
                        </a:rPr>
                        <a:t>They have been Active International Arbiters during the last five (5) years.</a:t>
                      </a:r>
                    </a:p>
                    <a:p>
                      <a:r>
                        <a:rPr lang="en-GB" sz="2000" b="0" i="0" u="none" strike="noStrike" kern="1200" baseline="0" dirty="0">
                          <a:solidFill>
                            <a:schemeClr val="tx1"/>
                          </a:solidFill>
                          <a:latin typeface="+mn-lt"/>
                          <a:ea typeface="+mn-ea"/>
                          <a:cs typeface="+mn-cs"/>
                        </a:rPr>
                        <a:t>They have shown excellent knowledge of the Laws of Chess and the Tournament</a:t>
                      </a:r>
                    </a:p>
                    <a:p>
                      <a:r>
                        <a:rPr lang="en-GB" sz="2000" b="0" i="0" u="none" strike="noStrike" kern="1200" baseline="0" dirty="0">
                          <a:solidFill>
                            <a:schemeClr val="tx1"/>
                          </a:solidFill>
                          <a:latin typeface="+mn-lt"/>
                          <a:ea typeface="+mn-ea"/>
                          <a:cs typeface="+mn-cs"/>
                        </a:rPr>
                        <a:t>Regulations and no punishments have been imposed to them during their activities as Arbiters.</a:t>
                      </a:r>
                    </a:p>
                    <a:p>
                      <a:r>
                        <a:rPr lang="en-GB" sz="2000" b="0" i="0" u="none" strike="noStrike" kern="1200" baseline="0" dirty="0">
                          <a:solidFill>
                            <a:schemeClr val="tx1"/>
                          </a:solidFill>
                          <a:latin typeface="+mn-lt"/>
                          <a:ea typeface="+mn-ea"/>
                          <a:cs typeface="+mn-cs"/>
                        </a:rPr>
                        <a:t>They have acted as Chief Arbiter or Deputy Chief Arbiter:</a:t>
                      </a:r>
                    </a:p>
                    <a:p>
                      <a:r>
                        <a:rPr lang="en-GB" sz="2000" b="0" i="0" u="none" strike="noStrike" kern="1200" baseline="0" dirty="0">
                          <a:solidFill>
                            <a:schemeClr val="tx1"/>
                          </a:solidFill>
                          <a:latin typeface="+mn-lt"/>
                          <a:ea typeface="+mn-ea"/>
                          <a:cs typeface="+mn-cs"/>
                        </a:rPr>
                        <a:t>a) in at least one (1) major World event (Olympiad, World Individual Championship tournaments and matches, for Men and Women, World Cup, World Team Championships for Men and Women, World Youth, Cadets and Junior Championships) in the period of the last five (5) years, or</a:t>
                      </a:r>
                    </a:p>
                    <a:p>
                      <a:r>
                        <a:rPr lang="en-GB" sz="2000" b="0" i="0" u="none" strike="noStrike" kern="1200" baseline="0" dirty="0">
                          <a:solidFill>
                            <a:schemeClr val="tx1"/>
                          </a:solidFill>
                          <a:latin typeface="+mn-lt"/>
                          <a:ea typeface="+mn-ea"/>
                          <a:cs typeface="+mn-cs"/>
                        </a:rPr>
                        <a:t>b) in at least five (5) of the events mentioned in 3.3.3. (with at least two different types of tournaments).</a:t>
                      </a:r>
                      <a:endParaRPr lang="en-GB" sz="2000" dirty="0"/>
                    </a:p>
                  </a:txBody>
                  <a:tcPr marL="19050" marR="19050" marT="19050" marB="1905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4212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pPr marL="0" indent="0">
              <a:buNone/>
            </a:pPr>
            <a:r>
              <a:rPr lang="en-GB" sz="2400" dirty="0"/>
              <a:t>The first duty of an arbiter is to look after the players.  This is done by:</a:t>
            </a:r>
          </a:p>
          <a:p>
            <a:r>
              <a:rPr lang="en-GB" sz="2400" dirty="0"/>
              <a:t>Ensuring fair play</a:t>
            </a:r>
          </a:p>
          <a:p>
            <a:r>
              <a:rPr lang="en-GB" sz="2400" dirty="0"/>
              <a:t>Making sure players are not disturbed</a:t>
            </a:r>
          </a:p>
          <a:p>
            <a:r>
              <a:rPr lang="en-GB" sz="2400" dirty="0"/>
              <a:t>Reporting/recording results accurately</a:t>
            </a:r>
          </a:p>
          <a:p>
            <a:r>
              <a:rPr lang="en-GB" sz="2400" dirty="0"/>
              <a:t>Punctuality</a:t>
            </a:r>
          </a:p>
          <a:p>
            <a:endParaRPr lang="en-GB" dirty="0"/>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2056" name="Picture 8" descr="Arbiter NIkolopoulos starts the clocks for round tw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8505" y="3520440"/>
            <a:ext cx="2857500" cy="2076450"/>
          </a:xfrm>
          <a:prstGeom prst="rect">
            <a:avLst/>
          </a:prstGeom>
          <a:noFill/>
          <a:ln>
            <a:solidFill>
              <a:srgbClr val="0070C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598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endParaRPr lang="en-GB" dirty="0">
              <a:solidFill>
                <a:schemeClr val="tx1"/>
              </a:solidFill>
            </a:endParaRPr>
          </a:p>
        </p:txBody>
      </p:sp>
      <p:sp>
        <p:nvSpPr>
          <p:cNvPr id="4" name="Text Placeholder 3"/>
          <p:cNvSpPr>
            <a:spLocks noGrp="1"/>
          </p:cNvSpPr>
          <p:nvPr>
            <p:ph type="body" sz="half" idx="2"/>
          </p:nvPr>
        </p:nvSpPr>
        <p:spPr/>
        <p:txBody>
          <a:bodyPr/>
          <a:lstStyle/>
          <a:p>
            <a:r>
              <a:rPr lang="en-GB"/>
              <a:t>Arbiter’s Licence</a:t>
            </a:r>
            <a:endParaRPr lang="en-GB" dirty="0"/>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717288464"/>
              </p:ext>
            </p:extLst>
          </p:nvPr>
        </p:nvGraphicFramePr>
        <p:xfrm>
          <a:off x="4158344" y="675184"/>
          <a:ext cx="7024768" cy="5250180"/>
        </p:xfrm>
        <a:graphic>
          <a:graphicData uri="http://schemas.openxmlformats.org/drawingml/2006/table">
            <a:tbl>
              <a:tblPr/>
              <a:tblGrid>
                <a:gridCol w="7024768">
                  <a:extLst>
                    <a:ext uri="{9D8B030D-6E8A-4147-A177-3AD203B41FA5}">
                      <a16:colId xmlns:a16="http://schemas.microsoft.com/office/drawing/2014/main" val="20000"/>
                    </a:ext>
                  </a:extLst>
                </a:gridCol>
              </a:tblGrid>
              <a:tr h="3898041">
                <a:tc>
                  <a:txBody>
                    <a:bodyPr/>
                    <a:lstStyle/>
                    <a:p>
                      <a:r>
                        <a:rPr lang="en-GB" dirty="0"/>
                        <a:t>Category B requirements (IA only)</a:t>
                      </a:r>
                    </a:p>
                    <a:p>
                      <a:endParaRPr lang="en-GB" dirty="0"/>
                    </a:p>
                    <a:p>
                      <a:r>
                        <a:rPr lang="en-GB" sz="1800" b="0" i="0" u="none" strike="noStrike" kern="1200" baseline="0" dirty="0">
                          <a:solidFill>
                            <a:schemeClr val="tx1"/>
                          </a:solidFill>
                          <a:latin typeface="+mn-lt"/>
                          <a:ea typeface="+mn-ea"/>
                          <a:cs typeface="+mn-cs"/>
                        </a:rPr>
                        <a:t>They have been Active International Arbiters during the last five (5) years.</a:t>
                      </a:r>
                    </a:p>
                    <a:p>
                      <a:r>
                        <a:rPr lang="en-GB" sz="1800" b="0" i="0" u="none" strike="noStrike" kern="1200" baseline="0" dirty="0">
                          <a:solidFill>
                            <a:schemeClr val="tx1"/>
                          </a:solidFill>
                          <a:latin typeface="+mn-lt"/>
                          <a:ea typeface="+mn-ea"/>
                          <a:cs typeface="+mn-cs"/>
                        </a:rPr>
                        <a:t>They have shown excellent knowledge of the Laws of Chess and the Tournament Regulations and no punishments have been imposed to them during their activities as Arbiters.</a:t>
                      </a:r>
                    </a:p>
                    <a:p>
                      <a:r>
                        <a:rPr lang="en-GB" sz="1800" b="0" i="0" u="none" strike="noStrike" kern="1200" baseline="0" dirty="0">
                          <a:solidFill>
                            <a:schemeClr val="tx1"/>
                          </a:solidFill>
                          <a:latin typeface="+mn-lt"/>
                          <a:ea typeface="+mn-ea"/>
                          <a:cs typeface="+mn-cs"/>
                        </a:rPr>
                        <a:t>They have acted in a period of the last five (5) years as Chief Arbiter or Deputy Chief Arbiter in at least two (2) of the following:</a:t>
                      </a:r>
                    </a:p>
                    <a:p>
                      <a:r>
                        <a:rPr lang="en-GB" sz="1800" b="0" i="0" u="none" strike="noStrike" kern="1200" baseline="0" dirty="0">
                          <a:solidFill>
                            <a:schemeClr val="tx1"/>
                          </a:solidFill>
                          <a:latin typeface="+mn-lt"/>
                          <a:ea typeface="+mn-ea"/>
                          <a:cs typeface="+mn-cs"/>
                        </a:rPr>
                        <a:t>a. the major Continental events such as Continental Individual Championship tournaments for Men and Women, Continental Team Championships for Men and Women, Continental Youth and Junior Championships, Continental Club Cup Tournaments;</a:t>
                      </a:r>
                    </a:p>
                    <a:p>
                      <a:r>
                        <a:rPr lang="en-GB" sz="1800" b="0" i="0" u="none" strike="noStrike" kern="1200" baseline="0" dirty="0">
                          <a:solidFill>
                            <a:schemeClr val="tx1"/>
                          </a:solidFill>
                          <a:latin typeface="+mn-lt"/>
                          <a:ea typeface="+mn-ea"/>
                          <a:cs typeface="+mn-cs"/>
                        </a:rPr>
                        <a:t>b.</a:t>
                      </a:r>
                      <a:r>
                        <a:rPr lang="en-GB" sz="1800" b="1" i="0" u="none" strike="noStrike" kern="1200" baseline="0" dirty="0">
                          <a:solidFill>
                            <a:schemeClr val="tx1"/>
                          </a:solidFill>
                          <a:latin typeface="+mn-lt"/>
                          <a:ea typeface="+mn-ea"/>
                          <a:cs typeface="+mn-cs"/>
                        </a:rPr>
                        <a:t> </a:t>
                      </a:r>
                      <a:r>
                        <a:rPr lang="en-GB" sz="1800" b="0" i="0" u="none" strike="noStrike" kern="1200" baseline="0" dirty="0">
                          <a:solidFill>
                            <a:schemeClr val="tx1"/>
                          </a:solidFill>
                          <a:latin typeface="+mn-lt"/>
                          <a:ea typeface="+mn-ea"/>
                          <a:cs typeface="+mn-cs"/>
                        </a:rPr>
                        <a:t>all the other World events included in the FIDE Calendar;</a:t>
                      </a:r>
                    </a:p>
                    <a:p>
                      <a:r>
                        <a:rPr lang="en-GB" sz="1800" b="0" i="0" u="none" strike="noStrike" kern="1200" baseline="0" dirty="0">
                          <a:solidFill>
                            <a:schemeClr val="tx1"/>
                          </a:solidFill>
                          <a:latin typeface="+mn-lt"/>
                          <a:ea typeface="+mn-ea"/>
                          <a:cs typeface="+mn-cs"/>
                        </a:rPr>
                        <a:t>c. Round Robin Tournaments with at least ten (10) participants (6 in a Double Round Robin), with an average rating above 2600 (2400 for a women only event).</a:t>
                      </a:r>
                    </a:p>
                    <a:p>
                      <a:r>
                        <a:rPr lang="en-GB" sz="1800" b="0" i="0" u="none" strike="noStrike" kern="1200" baseline="0" dirty="0">
                          <a:solidFill>
                            <a:schemeClr val="tx1"/>
                          </a:solidFill>
                          <a:latin typeface="+mn-lt"/>
                          <a:ea typeface="+mn-ea"/>
                          <a:cs typeface="+mn-cs"/>
                        </a:rPr>
                        <a:t> They have acted as Chief Arbiter or Deputy Chief Arbiter in at least five (5) of the events mentioned in 3.4.3 (with at least two different types of tournaments) in the period of the last five (5) years.</a:t>
                      </a:r>
                      <a:endParaRPr lang="en-GB" dirty="0"/>
                    </a:p>
                  </a:txBody>
                  <a:tcPr marL="19050" marR="19050" marT="19050" marB="1905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24073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dirty="0"/>
              <a:t> </a:t>
            </a:r>
            <a:endParaRPr lang="en-GB" dirty="0">
              <a:solidFill>
                <a:schemeClr val="tx1"/>
              </a:solidFill>
            </a:endParaRPr>
          </a:p>
        </p:txBody>
      </p:sp>
      <p:sp>
        <p:nvSpPr>
          <p:cNvPr id="4" name="Text Placeholder 3"/>
          <p:cNvSpPr>
            <a:spLocks noGrp="1"/>
          </p:cNvSpPr>
          <p:nvPr>
            <p:ph type="body" sz="half" idx="2"/>
          </p:nvPr>
        </p:nvSpPr>
        <p:spPr/>
        <p:txBody>
          <a:bodyPr/>
          <a:lstStyle/>
          <a:p>
            <a:r>
              <a:rPr lang="en-GB"/>
              <a:t>Arbiter’s Licence</a:t>
            </a:r>
            <a:endParaRPr lang="en-GB" dirty="0"/>
          </a:p>
          <a:p>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425742337"/>
              </p:ext>
            </p:extLst>
          </p:nvPr>
        </p:nvGraphicFramePr>
        <p:xfrm>
          <a:off x="4158344" y="26670"/>
          <a:ext cx="7024768" cy="6408420"/>
        </p:xfrm>
        <a:graphic>
          <a:graphicData uri="http://schemas.openxmlformats.org/drawingml/2006/table">
            <a:tbl>
              <a:tblPr/>
              <a:tblGrid>
                <a:gridCol w="7024768">
                  <a:extLst>
                    <a:ext uri="{9D8B030D-6E8A-4147-A177-3AD203B41FA5}">
                      <a16:colId xmlns:a16="http://schemas.microsoft.com/office/drawing/2014/main" val="20000"/>
                    </a:ext>
                  </a:extLst>
                </a:gridCol>
              </a:tblGrid>
              <a:tr h="3898041">
                <a:tc>
                  <a:txBody>
                    <a:bodyPr/>
                    <a:lstStyle/>
                    <a:p>
                      <a:r>
                        <a:rPr lang="en-GB" sz="2200" dirty="0"/>
                        <a:t>Category C requirements (IA or</a:t>
                      </a:r>
                      <a:r>
                        <a:rPr lang="en-GB" sz="2200" baseline="0" dirty="0"/>
                        <a:t> FA</a:t>
                      </a:r>
                      <a:r>
                        <a:rPr lang="en-GB" sz="2200" dirty="0"/>
                        <a:t>)</a:t>
                      </a:r>
                    </a:p>
                    <a:p>
                      <a:endParaRPr lang="en-GB" sz="2200" dirty="0"/>
                    </a:p>
                    <a:p>
                      <a:r>
                        <a:rPr lang="en-GB" sz="2200" b="0" i="0" u="none" strike="noStrike" kern="1200" baseline="0" dirty="0">
                          <a:solidFill>
                            <a:schemeClr val="tx1"/>
                          </a:solidFill>
                          <a:latin typeface="+mn-lt"/>
                          <a:ea typeface="+mn-ea"/>
                          <a:cs typeface="+mn-cs"/>
                        </a:rPr>
                        <a:t>They have been Active International or FIDE Arbiters during the last five (5) years.</a:t>
                      </a:r>
                    </a:p>
                    <a:p>
                      <a:r>
                        <a:rPr lang="en-GB" sz="2200" b="0" i="0" u="none" strike="noStrike" kern="1200" baseline="0" dirty="0">
                          <a:solidFill>
                            <a:schemeClr val="tx1"/>
                          </a:solidFill>
                          <a:latin typeface="+mn-lt"/>
                          <a:ea typeface="+mn-ea"/>
                          <a:cs typeface="+mn-cs"/>
                        </a:rPr>
                        <a:t>They have shown excellent knowledge of the Laws of Chess and the Tournament Regulations and no punishments have been imposed to them during their activities as an Arbiter.</a:t>
                      </a:r>
                    </a:p>
                    <a:p>
                      <a:r>
                        <a:rPr lang="en-GB" sz="2200" b="0" i="0" u="none" strike="noStrike" kern="1200" baseline="0" dirty="0">
                          <a:solidFill>
                            <a:schemeClr val="tx1"/>
                          </a:solidFill>
                          <a:latin typeface="+mn-lt"/>
                          <a:ea typeface="+mn-ea"/>
                          <a:cs typeface="+mn-cs"/>
                        </a:rPr>
                        <a:t>3.4.3 They have acted in the period of the last five (5) years as Chief Arbiter or Deputy Chief Arbiter in at least two (2) of the following:</a:t>
                      </a:r>
                    </a:p>
                    <a:p>
                      <a:r>
                        <a:rPr lang="en-GB" sz="2200" b="0" i="0" u="none" strike="noStrike" kern="1200" baseline="0" dirty="0">
                          <a:solidFill>
                            <a:schemeClr val="tx1"/>
                          </a:solidFill>
                          <a:latin typeface="+mn-lt"/>
                          <a:ea typeface="+mn-ea"/>
                          <a:cs typeface="+mn-cs"/>
                        </a:rPr>
                        <a:t>a. all the other Continental events included in the FIDE Calendar</a:t>
                      </a:r>
                    </a:p>
                    <a:p>
                      <a:r>
                        <a:rPr lang="en-GB" sz="2200" b="0" i="0" u="none" strike="noStrike" kern="1200" baseline="0" dirty="0">
                          <a:solidFill>
                            <a:schemeClr val="tx1"/>
                          </a:solidFill>
                          <a:latin typeface="+mn-lt"/>
                          <a:ea typeface="+mn-ea"/>
                          <a:cs typeface="+mn-cs"/>
                        </a:rPr>
                        <a:t>b. Team Tournaments or Swiss System Tournaments with more than 150</a:t>
                      </a:r>
                    </a:p>
                    <a:p>
                      <a:r>
                        <a:rPr lang="en-GB" sz="2200" b="0" i="0" u="none" strike="noStrike" kern="1200" baseline="0" dirty="0">
                          <a:solidFill>
                            <a:schemeClr val="tx1"/>
                          </a:solidFill>
                          <a:latin typeface="+mn-lt"/>
                          <a:ea typeface="+mn-ea"/>
                          <a:cs typeface="+mn-cs"/>
                        </a:rPr>
                        <a:t>c. Sector arbiter in World Youth or World Schools Individual</a:t>
                      </a:r>
                    </a:p>
                    <a:p>
                      <a:r>
                        <a:rPr lang="en-GB" sz="2200" b="0" i="0" u="none" strike="noStrike" kern="1200" baseline="0" dirty="0">
                          <a:solidFill>
                            <a:schemeClr val="tx1"/>
                          </a:solidFill>
                          <a:latin typeface="+mn-lt"/>
                          <a:ea typeface="+mn-ea"/>
                          <a:cs typeface="+mn-cs"/>
                        </a:rPr>
                        <a:t>d. Arbiter at Candidates, World Cup, World Team or Grand Prix</a:t>
                      </a:r>
                    </a:p>
                    <a:p>
                      <a:endParaRPr lang="en-GB" sz="2200" b="1" i="0" u="none" strike="noStrike" kern="1200" baseline="0" dirty="0">
                        <a:solidFill>
                          <a:schemeClr val="tx1"/>
                        </a:solidFill>
                        <a:latin typeface="+mn-lt"/>
                        <a:ea typeface="+mn-ea"/>
                        <a:cs typeface="+mn-cs"/>
                      </a:endParaRPr>
                    </a:p>
                    <a:p>
                      <a:r>
                        <a:rPr lang="en-GB" sz="2200" b="0" i="0" u="none" strike="noStrike" kern="1200" baseline="0" dirty="0">
                          <a:solidFill>
                            <a:schemeClr val="tx1"/>
                          </a:solidFill>
                          <a:latin typeface="+mn-lt"/>
                          <a:ea typeface="+mn-ea"/>
                          <a:cs typeface="+mn-cs"/>
                        </a:rPr>
                        <a:t>Category D  -  All others</a:t>
                      </a:r>
                    </a:p>
                  </a:txBody>
                  <a:tcPr marL="19050" marR="19050" marT="19050" marB="1905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57786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Arbiter Title Application</a:t>
            </a:r>
          </a:p>
        </p:txBody>
      </p:sp>
      <p:sp>
        <p:nvSpPr>
          <p:cNvPr id="3" name="Content Placeholder 2"/>
          <p:cNvSpPr>
            <a:spLocks noGrp="1"/>
          </p:cNvSpPr>
          <p:nvPr>
            <p:ph idx="1"/>
          </p:nvPr>
        </p:nvSpPr>
        <p:spPr/>
        <p:txBody>
          <a:bodyPr/>
          <a:lstStyle/>
          <a:p>
            <a:pPr marL="0" indent="0">
              <a:buNone/>
            </a:pPr>
            <a:r>
              <a:rPr lang="en-GB" dirty="0"/>
              <a:t>Application Procedure – Required Forms</a:t>
            </a:r>
          </a:p>
          <a:p>
            <a:r>
              <a:rPr lang="en-GB" dirty="0"/>
              <a:t>IT3 – Tournament Report Form with Cross Table and decisions on appeals</a:t>
            </a:r>
          </a:p>
          <a:p>
            <a:r>
              <a:rPr lang="en-GB" dirty="0"/>
              <a:t>IA1 or FA1 – Arbiter Norm Report Form</a:t>
            </a:r>
          </a:p>
          <a:p>
            <a:r>
              <a:rPr lang="en-GB" dirty="0"/>
              <a:t>IA2 or FA2 – Arbiter Title Application Form</a:t>
            </a:r>
          </a:p>
          <a:p>
            <a:pPr marL="0" indent="0">
              <a:buNone/>
            </a:pPr>
            <a:endParaRPr lang="en-GB" dirty="0"/>
          </a:p>
          <a:p>
            <a:pPr marL="0" indent="0">
              <a:buNone/>
            </a:pPr>
            <a:r>
              <a:rPr lang="en-GB" dirty="0"/>
              <a:t>All norms must be achieved within 6 years.  </a:t>
            </a:r>
          </a:p>
          <a:p>
            <a:pPr marL="0" indent="0">
              <a:buNone/>
            </a:pPr>
            <a:r>
              <a:rPr lang="en-GB" dirty="0"/>
              <a:t>They are submitted by your national federation.</a:t>
            </a:r>
          </a:p>
          <a:p>
            <a:pPr marL="0" indent="0">
              <a:buNone/>
            </a:pPr>
            <a:r>
              <a:rPr lang="en-GB" dirty="0"/>
              <a:t>Application together with details is posted on FIDE website for a minimum of 60 days prior </a:t>
            </a:r>
            <a:r>
              <a:rPr lang="en-GB"/>
              <a:t>to finalisation.</a:t>
            </a:r>
            <a:endParaRPr lang="en-GB" dirty="0"/>
          </a:p>
          <a:p>
            <a:endParaRPr lang="en-GB" dirty="0"/>
          </a:p>
        </p:txBody>
      </p:sp>
      <p:sp>
        <p:nvSpPr>
          <p:cNvPr id="4" name="Footer Placeholder 3"/>
          <p:cNvSpPr>
            <a:spLocks noGrp="1"/>
          </p:cNvSpPr>
          <p:nvPr>
            <p:ph type="ftr" sz="quarter" idx="11"/>
          </p:nvPr>
        </p:nvSpPr>
        <p:spPr/>
        <p:txBody>
          <a:bodyPr/>
          <a:lstStyle/>
          <a:p>
            <a:r>
              <a:rPr lang="en-US"/>
              <a:t>FIDE Arbiter Seminar</a:t>
            </a:r>
            <a:endParaRPr lang="en-US" dirty="0"/>
          </a:p>
        </p:txBody>
      </p:sp>
    </p:spTree>
    <p:extLst>
      <p:ext uri="{BB962C8B-B14F-4D97-AF65-F5344CB8AC3E}">
        <p14:creationId xmlns:p14="http://schemas.microsoft.com/office/powerpoint/2010/main" val="291044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pPr marL="0" indent="0">
              <a:buNone/>
            </a:pPr>
            <a:r>
              <a:rPr lang="en-GB" sz="2400" dirty="0"/>
              <a:t>Ensuring fair play</a:t>
            </a:r>
          </a:p>
          <a:p>
            <a:r>
              <a:rPr lang="en-GB" sz="2400" dirty="0"/>
              <a:t>Make sure Laws are followed</a:t>
            </a:r>
          </a:p>
          <a:p>
            <a:r>
              <a:rPr lang="en-GB" sz="2400" dirty="0"/>
              <a:t>Avoid cheating by players</a:t>
            </a:r>
          </a:p>
          <a:p>
            <a:r>
              <a:rPr lang="en-GB" sz="2400" dirty="0"/>
              <a:t>Observe games particularly if a player is short of time</a:t>
            </a:r>
          </a:p>
          <a:p>
            <a:endParaRPr lang="en-GB" dirty="0"/>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3074" name="Picture 2" descr="Click for large 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6276" y="3429000"/>
            <a:ext cx="2857500"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82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pPr marL="0" indent="0">
              <a:buNone/>
            </a:pPr>
            <a:r>
              <a:rPr lang="en-GB" sz="2400" dirty="0"/>
              <a:t>Making sure players are not disturbed</a:t>
            </a:r>
          </a:p>
          <a:p>
            <a:r>
              <a:rPr lang="en-GB" sz="2400" dirty="0"/>
              <a:t>Prevent noise</a:t>
            </a:r>
          </a:p>
          <a:p>
            <a:r>
              <a:rPr lang="en-GB" sz="2400" dirty="0"/>
              <a:t>Ensure best playing conditions – space, heating, lighting</a:t>
            </a:r>
          </a:p>
          <a:p>
            <a:r>
              <a:rPr lang="en-GB" sz="2400" dirty="0"/>
              <a:t>The ‘invisible’ arbiter e.g. new </a:t>
            </a:r>
            <a:r>
              <a:rPr lang="en-GB" sz="2400" dirty="0" err="1"/>
              <a:t>scoresheets</a:t>
            </a:r>
            <a:endParaRPr lang="en-GB" sz="2400" dirty="0"/>
          </a:p>
          <a:p>
            <a:endParaRPr lang="en-GB" dirty="0"/>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9887" y="3613419"/>
            <a:ext cx="1770278" cy="1820570"/>
          </a:xfrm>
          <a:prstGeom prst="rect">
            <a:avLst/>
          </a:prstGeom>
        </p:spPr>
      </p:pic>
    </p:spTree>
    <p:extLst>
      <p:ext uri="{BB962C8B-B14F-4D97-AF65-F5344CB8AC3E}">
        <p14:creationId xmlns:p14="http://schemas.microsoft.com/office/powerpoint/2010/main" val="428364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sz="2400" dirty="0"/>
              <a:t>Reporting/recording results accurately</a:t>
            </a:r>
          </a:p>
          <a:p>
            <a:r>
              <a:rPr lang="en-GB" sz="2400" dirty="0"/>
              <a:t>Check results when they come in – do both players agree</a:t>
            </a:r>
          </a:p>
          <a:p>
            <a:r>
              <a:rPr lang="en-GB" sz="2400" dirty="0"/>
              <a:t>Check results are entered correctly</a:t>
            </a:r>
          </a:p>
          <a:p>
            <a:r>
              <a:rPr lang="en-GB" sz="2400" dirty="0"/>
              <a:t>Ensure results are passed on for rating</a:t>
            </a:r>
          </a:p>
          <a:p>
            <a:r>
              <a:rPr lang="en-GB" sz="2400" dirty="0"/>
              <a:t>Ensure prize lists are accurate</a:t>
            </a:r>
          </a:p>
          <a:p>
            <a:endParaRPr lang="en-GB" dirty="0"/>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5449" y="3520440"/>
            <a:ext cx="1545336" cy="1837030"/>
          </a:xfrm>
          <a:prstGeom prst="rect">
            <a:avLst/>
          </a:prstGeom>
        </p:spPr>
      </p:pic>
    </p:spTree>
    <p:extLst>
      <p:ext uri="{BB962C8B-B14F-4D97-AF65-F5344CB8AC3E}">
        <p14:creationId xmlns:p14="http://schemas.microsoft.com/office/powerpoint/2010/main" val="1541399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fontScale="92500" lnSpcReduction="20000"/>
          </a:bodyPr>
          <a:lstStyle/>
          <a:p>
            <a:pPr marL="0" indent="0">
              <a:buNone/>
            </a:pPr>
            <a:endParaRPr lang="en-GB" sz="2400" dirty="0"/>
          </a:p>
          <a:p>
            <a:pPr marL="0" indent="0">
              <a:buNone/>
            </a:pPr>
            <a:endParaRPr lang="en-GB" sz="2400" dirty="0"/>
          </a:p>
          <a:p>
            <a:pPr marL="0" indent="0">
              <a:buNone/>
            </a:pPr>
            <a:r>
              <a:rPr lang="en-GB" sz="2600" dirty="0"/>
              <a:t>Punctuality</a:t>
            </a:r>
          </a:p>
          <a:p>
            <a:pPr marL="0" indent="0">
              <a:buNone/>
            </a:pPr>
            <a:r>
              <a:rPr lang="en-GB" sz="2600" dirty="0"/>
              <a:t>Arrive in time to</a:t>
            </a:r>
          </a:p>
          <a:p>
            <a:r>
              <a:rPr lang="en-GB" sz="2600" dirty="0"/>
              <a:t>Set clocks and boards</a:t>
            </a:r>
          </a:p>
          <a:p>
            <a:r>
              <a:rPr lang="en-GB" sz="2600" dirty="0"/>
              <a:t>Put out </a:t>
            </a:r>
            <a:r>
              <a:rPr lang="en-GB" sz="2600" dirty="0" err="1"/>
              <a:t>scoresheets</a:t>
            </a:r>
            <a:endParaRPr lang="en-GB" sz="2600" dirty="0"/>
          </a:p>
          <a:p>
            <a:r>
              <a:rPr lang="en-GB" sz="2600" dirty="0"/>
              <a:t>Display pairings</a:t>
            </a:r>
          </a:p>
          <a:p>
            <a:pPr marL="0" indent="0">
              <a:buNone/>
            </a:pPr>
            <a:r>
              <a:rPr lang="en-GB" sz="2600" dirty="0"/>
              <a:t>Be available when</a:t>
            </a:r>
          </a:p>
          <a:p>
            <a:r>
              <a:rPr lang="en-GB" sz="2600" dirty="0"/>
              <a:t>Players are likely to be in time trouble</a:t>
            </a:r>
          </a:p>
          <a:p>
            <a:r>
              <a:rPr lang="en-GB" sz="2600" dirty="0"/>
              <a:t>Draws, etc. need to be done</a:t>
            </a:r>
          </a:p>
          <a:p>
            <a:r>
              <a:rPr lang="en-GB" sz="2600" dirty="0"/>
              <a:t>Continuation </a:t>
            </a:r>
            <a:r>
              <a:rPr lang="en-GB" sz="2600" dirty="0" err="1"/>
              <a:t>scoresheets</a:t>
            </a:r>
            <a:r>
              <a:rPr lang="en-GB" sz="2600" dirty="0"/>
              <a:t> are needed</a:t>
            </a:r>
          </a:p>
          <a:p>
            <a:pPr marL="0" indent="0">
              <a:buNone/>
            </a:pPr>
            <a:r>
              <a:rPr lang="en-GB" sz="2600" dirty="0"/>
              <a:t>Don’t disappear before your work is finished</a:t>
            </a:r>
          </a:p>
          <a:p>
            <a:endParaRPr lang="en-GB" dirty="0"/>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0723" y="1732647"/>
            <a:ext cx="1826971" cy="1687982"/>
          </a:xfrm>
          <a:prstGeom prst="rect">
            <a:avLst/>
          </a:prstGeom>
        </p:spPr>
      </p:pic>
    </p:spTree>
    <p:extLst>
      <p:ext uri="{BB962C8B-B14F-4D97-AF65-F5344CB8AC3E}">
        <p14:creationId xmlns:p14="http://schemas.microsoft.com/office/powerpoint/2010/main" val="607902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r>
              <a:rPr lang="en-GB" sz="2400" dirty="0"/>
              <a:t>Show respect to players, spectators, etc.</a:t>
            </a:r>
          </a:p>
          <a:p>
            <a:r>
              <a:rPr lang="en-GB" sz="2400" dirty="0"/>
              <a:t>Observe games</a:t>
            </a:r>
          </a:p>
          <a:p>
            <a:r>
              <a:rPr lang="en-GB" sz="2400" dirty="0"/>
              <a:t>Be responsible</a:t>
            </a:r>
          </a:p>
          <a:p>
            <a:r>
              <a:rPr lang="en-GB" sz="2400" dirty="0"/>
              <a:t>Help colleagues</a:t>
            </a:r>
          </a:p>
          <a:p>
            <a:r>
              <a:rPr lang="en-GB" sz="2400" dirty="0"/>
              <a:t>Know the regulations</a:t>
            </a:r>
          </a:p>
          <a:p>
            <a:r>
              <a:rPr lang="en-GB" sz="2400" dirty="0"/>
              <a:t>Follow a dress code</a:t>
            </a:r>
          </a:p>
          <a:p>
            <a:r>
              <a:rPr lang="en-GB" sz="2400" dirty="0"/>
              <a:t>Stay calm – or at least appear to do so.</a:t>
            </a:r>
          </a:p>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How to be a good Arbiter</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0957" y="4001082"/>
            <a:ext cx="1819656" cy="1815084"/>
          </a:xfrm>
          <a:prstGeom prst="rect">
            <a:avLst/>
          </a:prstGeom>
        </p:spPr>
      </p:pic>
    </p:spTree>
    <p:extLst>
      <p:ext uri="{BB962C8B-B14F-4D97-AF65-F5344CB8AC3E}">
        <p14:creationId xmlns:p14="http://schemas.microsoft.com/office/powerpoint/2010/main" val="323643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normAutofit/>
          </a:bodyPr>
          <a:lstStyle/>
          <a:p>
            <a:pPr marL="0" indent="0">
              <a:buNone/>
            </a:pPr>
            <a:r>
              <a:rPr lang="en-GB" sz="2400" dirty="0"/>
              <a:t>Before the Start of a Game</a:t>
            </a:r>
          </a:p>
          <a:p>
            <a:r>
              <a:rPr lang="en-GB" sz="2400" dirty="0"/>
              <a:t>Arrive early at least 30 minutes before the start of a round (1</a:t>
            </a:r>
            <a:r>
              <a:rPr lang="en-GB" sz="2400" baseline="30000" dirty="0"/>
              <a:t>st</a:t>
            </a:r>
            <a:r>
              <a:rPr lang="en-GB" sz="2400" dirty="0"/>
              <a:t> round even earlier)</a:t>
            </a:r>
          </a:p>
          <a:p>
            <a:r>
              <a:rPr lang="en-GB" sz="2400" dirty="0"/>
              <a:t>Check playing venue and conditions</a:t>
            </a:r>
          </a:p>
          <a:p>
            <a:r>
              <a:rPr lang="en-GB" sz="2400" dirty="0"/>
              <a:t>Check equipment</a:t>
            </a:r>
          </a:p>
          <a:p>
            <a:r>
              <a:rPr lang="en-GB" sz="2400" dirty="0"/>
              <a:t>Check layout</a:t>
            </a:r>
          </a:p>
          <a:p>
            <a:r>
              <a:rPr lang="en-GB" sz="2400" dirty="0"/>
              <a:t>Check </a:t>
            </a:r>
            <a:r>
              <a:rPr lang="en-GB" sz="2400" dirty="0" err="1"/>
              <a:t>namecards</a:t>
            </a:r>
            <a:r>
              <a:rPr lang="en-GB" sz="2400" dirty="0"/>
              <a:t> etc./players are in correct place/order</a:t>
            </a:r>
          </a:p>
        </p:txBody>
      </p:sp>
      <p:sp>
        <p:nvSpPr>
          <p:cNvPr id="4" name="Text Placeholder 3"/>
          <p:cNvSpPr>
            <a:spLocks noGrp="1"/>
          </p:cNvSpPr>
          <p:nvPr>
            <p:ph type="body" sz="half" idx="2"/>
          </p:nvPr>
        </p:nvSpPr>
        <p:spPr/>
        <p:txBody>
          <a:bodyPr/>
          <a:lstStyle/>
          <a:p>
            <a:r>
              <a:rPr lang="en-GB" dirty="0"/>
              <a:t>General Duties</a:t>
            </a:r>
          </a:p>
        </p:txBody>
      </p:sp>
      <p:sp>
        <p:nvSpPr>
          <p:cNvPr id="5" name="Footer Placeholder 4"/>
          <p:cNvSpPr>
            <a:spLocks noGrp="1"/>
          </p:cNvSpPr>
          <p:nvPr>
            <p:ph type="ftr" sz="quarter" idx="11"/>
          </p:nvPr>
        </p:nvSpPr>
        <p:spPr/>
        <p:txBody>
          <a:bodyPr/>
          <a:lstStyle/>
          <a:p>
            <a:r>
              <a:rPr lang="en-US"/>
              <a:t>FIDE Arbiter Seminar</a:t>
            </a:r>
            <a:endParaRPr lang="en-US" dirty="0"/>
          </a:p>
        </p:txBody>
      </p:sp>
      <p:pic>
        <p:nvPicPr>
          <p:cNvPr id="6" name="Picture 5"/>
          <p:cNvPicPr>
            <a:picLocks noChangeAspect="1"/>
          </p:cNvPicPr>
          <p:nvPr/>
        </p:nvPicPr>
        <p:blipFill>
          <a:blip r:embed="rId2"/>
          <a:stretch>
            <a:fillRect/>
          </a:stretch>
        </p:blipFill>
        <p:spPr>
          <a:xfrm>
            <a:off x="8439735" y="56546"/>
            <a:ext cx="2743377" cy="2275174"/>
          </a:xfrm>
          <a:prstGeom prst="rect">
            <a:avLst/>
          </a:prstGeom>
        </p:spPr>
      </p:pic>
    </p:spTree>
    <p:extLst>
      <p:ext uri="{BB962C8B-B14F-4D97-AF65-F5344CB8AC3E}">
        <p14:creationId xmlns:p14="http://schemas.microsoft.com/office/powerpoint/2010/main" val="2159845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Duties of an Arbiter</a:t>
            </a:r>
          </a:p>
        </p:txBody>
      </p:sp>
      <p:sp>
        <p:nvSpPr>
          <p:cNvPr id="3" name="Content Placeholder 2"/>
          <p:cNvSpPr>
            <a:spLocks noGrp="1"/>
          </p:cNvSpPr>
          <p:nvPr>
            <p:ph idx="1"/>
          </p:nvPr>
        </p:nvSpPr>
        <p:spPr/>
        <p:txBody>
          <a:bodyPr/>
          <a:lstStyle/>
          <a:p>
            <a:endParaRPr lang="en-GB" dirty="0"/>
          </a:p>
          <a:p>
            <a:endParaRPr lang="en-GB" dirty="0"/>
          </a:p>
          <a:p>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a:t>General Duties</a:t>
            </a:r>
            <a:endParaRPr lang="en-GB" dirty="0"/>
          </a:p>
        </p:txBody>
      </p:sp>
      <p:sp>
        <p:nvSpPr>
          <p:cNvPr id="5" name="Footer Placeholder 4"/>
          <p:cNvSpPr>
            <a:spLocks noGrp="1"/>
          </p:cNvSpPr>
          <p:nvPr>
            <p:ph type="ftr" sz="quarter" idx="11"/>
          </p:nvPr>
        </p:nvSpPr>
        <p:spPr/>
        <p:txBody>
          <a:bodyPr/>
          <a:lstStyle/>
          <a:p>
            <a:r>
              <a:rPr lang="en-US"/>
              <a:t>FIDE Arbiter Seminar</a:t>
            </a:r>
            <a:endParaRPr lang="en-US" dirty="0"/>
          </a:p>
        </p:txBody>
      </p:sp>
      <p:sp>
        <p:nvSpPr>
          <p:cNvPr id="6" name="TextBox 5"/>
          <p:cNvSpPr txBox="1"/>
          <p:nvPr/>
        </p:nvSpPr>
        <p:spPr>
          <a:xfrm>
            <a:off x="4210228" y="818674"/>
            <a:ext cx="6630567" cy="5170646"/>
          </a:xfrm>
          <a:prstGeom prst="rect">
            <a:avLst/>
          </a:prstGeom>
          <a:noFill/>
        </p:spPr>
        <p:txBody>
          <a:bodyPr wrap="square" rtlCol="0">
            <a:spAutoFit/>
          </a:bodyPr>
          <a:lstStyle/>
          <a:p>
            <a:r>
              <a:rPr lang="en-GB" sz="2400" dirty="0"/>
              <a:t>During the Game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Check player arrival (zero default especially)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Carry out regular clock checks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Patrol your area</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Check any claims received from players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Check correct result handed in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Update results sheet</a:t>
            </a:r>
            <a:r>
              <a:rPr lang="en-GB" sz="2400"/>
              <a:t>, etc.</a:t>
            </a:r>
            <a:endParaRPr lang="en-GB" sz="2400" dirty="0"/>
          </a:p>
          <a:p>
            <a:endParaRPr lang="en-GB" dirty="0"/>
          </a:p>
        </p:txBody>
      </p:sp>
    </p:spTree>
    <p:extLst>
      <p:ext uri="{BB962C8B-B14F-4D97-AF65-F5344CB8AC3E}">
        <p14:creationId xmlns:p14="http://schemas.microsoft.com/office/powerpoint/2010/main" val="273442526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TC103457475[[fn=Frame]]</Template>
  <TotalTime>1640</TotalTime>
  <Words>1427</Words>
  <Application>Microsoft Office PowerPoint</Application>
  <PresentationFormat>Widescreen</PresentationFormat>
  <Paragraphs>252</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Wingdings 2</vt:lpstr>
      <vt:lpstr>Frame</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Duties of an Arbiter</vt:lpstr>
      <vt:lpstr>Arbiter Title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Duties of An Arbiter</dc:title>
  <dc:creator>Alex McFarlane</dc:creator>
  <cp:lastModifiedBy>Alex McFarlane</cp:lastModifiedBy>
  <cp:revision>40</cp:revision>
  <cp:lastPrinted>2016-01-29T17:15:19Z</cp:lastPrinted>
  <dcterms:created xsi:type="dcterms:W3CDTF">2014-08-23T14:50:03Z</dcterms:created>
  <dcterms:modified xsi:type="dcterms:W3CDTF">2017-12-29T09:58:28Z</dcterms:modified>
</cp:coreProperties>
</file>