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handoutMasterIdLst>
    <p:handoutMasterId r:id="rId7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699" cy="340373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619" y="0"/>
            <a:ext cx="4301699" cy="340373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r">
              <a:defRPr sz="1200"/>
            </a:lvl1pPr>
          </a:lstStyle>
          <a:p>
            <a:fld id="{715D3C97-11ED-4C44-BAAA-7BF6FF813F0F}" type="datetimeFigureOut">
              <a:rPr lang="en-GB" smtClean="0"/>
              <a:t>18/05/2018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7302"/>
            <a:ext cx="4301699" cy="340373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619" y="6457302"/>
            <a:ext cx="4301699" cy="340373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r">
              <a:defRPr sz="1200"/>
            </a:lvl1pPr>
          </a:lstStyle>
          <a:p>
            <a:fld id="{33081C25-1857-4143-8A8F-01027E9FA4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868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2855D-970B-4611-93E1-955ABE9E4EAD}" type="datetimeFigureOut">
              <a:rPr lang="en-GB" smtClean="0"/>
              <a:t>18/05/2018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2C4F-EA50-4878-9504-B849DE027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180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2855D-970B-4611-93E1-955ABE9E4EAD}" type="datetimeFigureOut">
              <a:rPr lang="en-GB" smtClean="0"/>
              <a:t>18/05/2018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2C4F-EA50-4878-9504-B849DE027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16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2855D-970B-4611-93E1-955ABE9E4EAD}" type="datetimeFigureOut">
              <a:rPr lang="en-GB" smtClean="0"/>
              <a:t>18/05/2018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2C4F-EA50-4878-9504-B849DE027F58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3354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2855D-970B-4611-93E1-955ABE9E4EAD}" type="datetimeFigureOut">
              <a:rPr lang="en-GB" smtClean="0"/>
              <a:t>18/05/2018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2C4F-EA50-4878-9504-B849DE027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5895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2855D-970B-4611-93E1-955ABE9E4EAD}" type="datetimeFigureOut">
              <a:rPr lang="en-GB" smtClean="0"/>
              <a:t>18/05/2018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2C4F-EA50-4878-9504-B849DE027F58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91792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2855D-970B-4611-93E1-955ABE9E4EAD}" type="datetimeFigureOut">
              <a:rPr lang="en-GB" smtClean="0"/>
              <a:t>18/05/2018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2C4F-EA50-4878-9504-B849DE027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2350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2855D-970B-4611-93E1-955ABE9E4EAD}" type="datetimeFigureOut">
              <a:rPr lang="en-GB" smtClean="0"/>
              <a:t>18/05/2018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2C4F-EA50-4878-9504-B849DE027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6842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2855D-970B-4611-93E1-955ABE9E4EAD}" type="datetimeFigureOut">
              <a:rPr lang="en-GB" smtClean="0"/>
              <a:t>18/05/2018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2C4F-EA50-4878-9504-B849DE027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09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2855D-970B-4611-93E1-955ABE9E4EAD}" type="datetimeFigureOut">
              <a:rPr lang="en-GB" smtClean="0"/>
              <a:t>18/05/2018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2C4F-EA50-4878-9504-B849DE027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92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2855D-970B-4611-93E1-955ABE9E4EAD}" type="datetimeFigureOut">
              <a:rPr lang="en-GB" smtClean="0"/>
              <a:t>18/05/2018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2C4F-EA50-4878-9504-B849DE027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083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2855D-970B-4611-93E1-955ABE9E4EAD}" type="datetimeFigureOut">
              <a:rPr lang="en-GB" smtClean="0"/>
              <a:t>18/05/2018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2C4F-EA50-4878-9504-B849DE027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210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2855D-970B-4611-93E1-955ABE9E4EAD}" type="datetimeFigureOut">
              <a:rPr lang="en-GB" smtClean="0"/>
              <a:t>18/05/2018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2C4F-EA50-4878-9504-B849DE027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1012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2855D-970B-4611-93E1-955ABE9E4EAD}" type="datetimeFigureOut">
              <a:rPr lang="en-GB" smtClean="0"/>
              <a:t>18/05/2018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2C4F-EA50-4878-9504-B849DE027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669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2855D-970B-4611-93E1-955ABE9E4EAD}" type="datetimeFigureOut">
              <a:rPr lang="en-GB" smtClean="0"/>
              <a:t>18/05/2018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2C4F-EA50-4878-9504-B849DE027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5491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2855D-970B-4611-93E1-955ABE9E4EAD}" type="datetimeFigureOut">
              <a:rPr lang="en-GB" smtClean="0"/>
              <a:t>18/05/2018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2C4F-EA50-4878-9504-B849DE027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0772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2855D-970B-4611-93E1-955ABE9E4EAD}" type="datetimeFigureOut">
              <a:rPr lang="en-GB" smtClean="0"/>
              <a:t>18/05/2018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2C4F-EA50-4878-9504-B849DE027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881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2855D-970B-4611-93E1-955ABE9E4EAD}" type="datetimeFigureOut">
              <a:rPr lang="en-GB" smtClean="0"/>
              <a:t>18/05/2018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CD22C4F-EA50-4878-9504-B849DE027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98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Grading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ECF Arbiter Seminar - Materials by CAA</a:t>
            </a:r>
          </a:p>
        </p:txBody>
      </p:sp>
      <p:pic>
        <p:nvPicPr>
          <p:cNvPr id="4" name="Picture 2" descr="Image result for CAA che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8347" y="5607312"/>
            <a:ext cx="1310046" cy="1003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result for ecf logo ches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2" y="388434"/>
            <a:ext cx="1714500" cy="2057400"/>
          </a:xfrm>
          <a:prstGeom prst="rect">
            <a:avLst/>
          </a:prstGeom>
          <a:noFill/>
          <a:ln w="127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832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Grading info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7340"/>
            <a:ext cx="10735155" cy="4332767"/>
          </a:xfrm>
        </p:spPr>
        <p:txBody>
          <a:bodyPr>
            <a:normAutofit/>
          </a:bodyPr>
          <a:lstStyle/>
          <a:p>
            <a:pPr fontAlgn="base"/>
            <a:r>
              <a:rPr lang="en-GB" dirty="0">
                <a:solidFill>
                  <a:srgbClr val="92D050"/>
                </a:solidFill>
              </a:rPr>
              <a:t> </a:t>
            </a:r>
            <a:r>
              <a:rPr lang="en-GB" dirty="0">
                <a:solidFill>
                  <a:srgbClr val="0070C0"/>
                </a:solidFill>
              </a:rPr>
              <a:t>It is a condition of submitting results to the ECF for grading that the following data</a:t>
            </a:r>
          </a:p>
          <a:p>
            <a:pPr marL="0" indent="0" fontAlgn="base">
              <a:buNone/>
            </a:pPr>
            <a:r>
              <a:rPr lang="en-GB" dirty="0">
                <a:solidFill>
                  <a:srgbClr val="0070C0"/>
                </a:solidFill>
              </a:rPr>
              <a:t>      is collected, which will appear on the ECF grading website:</a:t>
            </a:r>
          </a:p>
          <a:p>
            <a:pPr fontAlgn="base"/>
            <a:r>
              <a:rPr lang="en-GB" dirty="0">
                <a:solidFill>
                  <a:srgbClr val="0070C0"/>
                </a:solidFill>
              </a:rPr>
              <a:t>The player’s forename and surname</a:t>
            </a:r>
          </a:p>
          <a:p>
            <a:pPr fontAlgn="base"/>
            <a:r>
              <a:rPr lang="en-GB" dirty="0">
                <a:solidFill>
                  <a:srgbClr val="0070C0"/>
                </a:solidFill>
              </a:rPr>
              <a:t>The club that the player is playing for, in the case of a team competition</a:t>
            </a:r>
          </a:p>
          <a:p>
            <a:pPr fontAlgn="base"/>
            <a:r>
              <a:rPr lang="en-GB" dirty="0">
                <a:solidFill>
                  <a:srgbClr val="0070C0"/>
                </a:solidFill>
              </a:rPr>
              <a:t>The player’s results of games against other players, including their date</a:t>
            </a:r>
          </a:p>
          <a:p>
            <a:pPr fontAlgn="base"/>
            <a:r>
              <a:rPr lang="en-GB" dirty="0">
                <a:solidFill>
                  <a:srgbClr val="0070C0"/>
                </a:solidFill>
              </a:rPr>
              <a:t>The following non-compulsory data, used by the ECF to help identify players, but is </a:t>
            </a:r>
          </a:p>
          <a:p>
            <a:pPr marL="0" indent="0" fontAlgn="base">
              <a:buNone/>
            </a:pPr>
            <a:r>
              <a:rPr lang="en-GB" dirty="0">
                <a:solidFill>
                  <a:srgbClr val="0070C0"/>
                </a:solidFill>
              </a:rPr>
              <a:t>      not publicly accessible:</a:t>
            </a:r>
          </a:p>
          <a:p>
            <a:pPr fontAlgn="base"/>
            <a:r>
              <a:rPr lang="en-GB" dirty="0">
                <a:solidFill>
                  <a:srgbClr val="0070C0"/>
                </a:solidFill>
              </a:rPr>
              <a:t>The player’s date of birth (note: the player’s age on 1</a:t>
            </a:r>
            <a:r>
              <a:rPr lang="en-GB" baseline="30000" dirty="0">
                <a:solidFill>
                  <a:srgbClr val="0070C0"/>
                </a:solidFill>
              </a:rPr>
              <a:t>st</a:t>
            </a:r>
            <a:r>
              <a:rPr lang="en-GB" dirty="0">
                <a:solidFill>
                  <a:srgbClr val="0070C0"/>
                </a:solidFill>
              </a:rPr>
              <a:t> September and 1</a:t>
            </a:r>
            <a:r>
              <a:rPr lang="en-GB" baseline="30000" dirty="0">
                <a:solidFill>
                  <a:srgbClr val="0070C0"/>
                </a:solidFill>
              </a:rPr>
              <a:t>st</a:t>
            </a:r>
            <a:r>
              <a:rPr lang="en-GB" dirty="0">
                <a:solidFill>
                  <a:srgbClr val="0070C0"/>
                </a:solidFill>
              </a:rPr>
              <a:t> January will be </a:t>
            </a:r>
          </a:p>
          <a:p>
            <a:pPr marL="0" indent="0" fontAlgn="base">
              <a:buNone/>
            </a:pPr>
            <a:r>
              <a:rPr lang="en-GB" dirty="0">
                <a:solidFill>
                  <a:srgbClr val="0070C0"/>
                </a:solidFill>
              </a:rPr>
              <a:t>     publicly accessible on the ECF website)</a:t>
            </a:r>
          </a:p>
          <a:p>
            <a:pPr fontAlgn="base"/>
            <a:r>
              <a:rPr lang="en-GB" dirty="0">
                <a:solidFill>
                  <a:srgbClr val="0070C0"/>
                </a:solidFill>
              </a:rPr>
              <a:t>The player’s gender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1065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Non-gradable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GB" dirty="0">
                <a:solidFill>
                  <a:srgbClr val="0070C0"/>
                </a:solidFill>
              </a:rPr>
              <a:t>The following types of game are ineligible for grading:</a:t>
            </a:r>
          </a:p>
          <a:p>
            <a:pPr fontAlgn="base"/>
            <a:r>
              <a:rPr lang="en-GB" dirty="0">
                <a:solidFill>
                  <a:srgbClr val="0070C0"/>
                </a:solidFill>
              </a:rPr>
              <a:t>Thematic</a:t>
            </a:r>
          </a:p>
          <a:p>
            <a:pPr fontAlgn="base"/>
            <a:r>
              <a:rPr lang="en-GB" dirty="0">
                <a:solidFill>
                  <a:srgbClr val="0070C0"/>
                </a:solidFill>
              </a:rPr>
              <a:t>Lightning</a:t>
            </a:r>
          </a:p>
          <a:p>
            <a:pPr fontAlgn="base"/>
            <a:r>
              <a:rPr lang="en-GB" dirty="0">
                <a:solidFill>
                  <a:srgbClr val="0070C0"/>
                </a:solidFill>
              </a:rPr>
              <a:t>Correspondence</a:t>
            </a:r>
          </a:p>
          <a:p>
            <a:pPr fontAlgn="base"/>
            <a:r>
              <a:rPr lang="en-GB" dirty="0">
                <a:solidFill>
                  <a:srgbClr val="0070C0"/>
                </a:solidFill>
              </a:rPr>
              <a:t>Games played without chess clocks</a:t>
            </a:r>
          </a:p>
          <a:p>
            <a:pPr fontAlgn="base"/>
            <a:r>
              <a:rPr lang="en-GB" dirty="0">
                <a:solidFill>
                  <a:srgbClr val="0070C0"/>
                </a:solidFill>
              </a:rPr>
              <a:t>Chess960 games</a:t>
            </a:r>
          </a:p>
        </p:txBody>
      </p:sp>
    </p:spTree>
    <p:extLst>
      <p:ext uri="{BB962C8B-B14F-4D97-AF65-F5344CB8AC3E}">
        <p14:creationId xmlns:p14="http://schemas.microsoft.com/office/powerpoint/2010/main" val="4069015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5652701"/>
            <a:ext cx="8534400" cy="954566"/>
          </a:xfrm>
        </p:spPr>
        <p:txBody>
          <a:bodyPr/>
          <a:lstStyle/>
          <a:p>
            <a:r>
              <a:rPr lang="en-GB" dirty="0"/>
              <a:t>Calculating Grades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148856"/>
            <a:ext cx="8534400" cy="4152211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Inexperienced players often ask arbiters how grades are calculated</a:t>
            </a:r>
          </a:p>
          <a:p>
            <a:r>
              <a:rPr lang="en-GB" dirty="0">
                <a:solidFill>
                  <a:srgbClr val="0070C0"/>
                </a:solidFill>
              </a:rPr>
              <a:t>The ECF uses a linear system</a:t>
            </a:r>
          </a:p>
          <a:p>
            <a:r>
              <a:rPr lang="en-GB" dirty="0">
                <a:solidFill>
                  <a:srgbClr val="0070C0"/>
                </a:solidFill>
              </a:rPr>
              <a:t>The grade achieved in a game is the opponent’s grade + 50 for a win, the opponent’s grade – 50 for a loss and the opponent’s grade for a draw.  The maximum difference in grade is limited to 40 points.</a:t>
            </a:r>
          </a:p>
          <a:p>
            <a:r>
              <a:rPr lang="en-GB" dirty="0">
                <a:solidFill>
                  <a:srgbClr val="0070C0"/>
                </a:solidFill>
              </a:rPr>
              <a:t>For a 150 rated player the table gives examples</a:t>
            </a:r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278998"/>
              </p:ext>
            </p:extLst>
          </p:nvPr>
        </p:nvGraphicFramePr>
        <p:xfrm>
          <a:off x="514091" y="3142807"/>
          <a:ext cx="10692624" cy="2316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3156">
                  <a:extLst>
                    <a:ext uri="{9D8B030D-6E8A-4147-A177-3AD203B41FA5}">
                      <a16:colId xmlns:a16="http://schemas.microsoft.com/office/drawing/2014/main" val="3132945972"/>
                    </a:ext>
                  </a:extLst>
                </a:gridCol>
                <a:gridCol w="2673156">
                  <a:extLst>
                    <a:ext uri="{9D8B030D-6E8A-4147-A177-3AD203B41FA5}">
                      <a16:colId xmlns:a16="http://schemas.microsoft.com/office/drawing/2014/main" val="4188546691"/>
                    </a:ext>
                  </a:extLst>
                </a:gridCol>
                <a:gridCol w="2673156">
                  <a:extLst>
                    <a:ext uri="{9D8B030D-6E8A-4147-A177-3AD203B41FA5}">
                      <a16:colId xmlns:a16="http://schemas.microsoft.com/office/drawing/2014/main" val="2846024010"/>
                    </a:ext>
                  </a:extLst>
                </a:gridCol>
                <a:gridCol w="2673156">
                  <a:extLst>
                    <a:ext uri="{9D8B030D-6E8A-4147-A177-3AD203B41FA5}">
                      <a16:colId xmlns:a16="http://schemas.microsoft.com/office/drawing/2014/main" val="13355475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Opp</a:t>
                      </a:r>
                      <a:r>
                        <a:rPr lang="en-GB" dirty="0"/>
                        <a:t> Grade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Draw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0782423"/>
                  </a:ext>
                </a:extLst>
              </a:tr>
              <a:tr h="438455">
                <a:tc>
                  <a:txBody>
                    <a:bodyPr/>
                    <a:lstStyle/>
                    <a:p>
                      <a:r>
                        <a:rPr lang="en-GB" dirty="0"/>
                        <a:t>90 (taken as 110)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69104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0189959"/>
                  </a:ext>
                </a:extLst>
              </a:tr>
              <a:tr h="394704">
                <a:tc>
                  <a:txBody>
                    <a:bodyPr/>
                    <a:lstStyle/>
                    <a:p>
                      <a:r>
                        <a:rPr lang="en-GB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7392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551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200 (taken as 190)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706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4868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Calculating Grades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rgbClr val="0070C0"/>
                </a:solidFill>
              </a:rPr>
              <a:t>The players grade will be the average of all games played.</a:t>
            </a:r>
          </a:p>
          <a:p>
            <a:r>
              <a:rPr lang="en-GB" dirty="0">
                <a:solidFill>
                  <a:srgbClr val="0070C0"/>
                </a:solidFill>
              </a:rPr>
              <a:t>FIDE ratings are more complicated and are not covered in this course.</a:t>
            </a:r>
          </a:p>
          <a:p>
            <a:r>
              <a:rPr lang="en-GB" dirty="0">
                <a:solidFill>
                  <a:srgbClr val="0070C0"/>
                </a:solidFill>
              </a:rPr>
              <a:t>The ECF recommends that FIDE rating = 7.5 x ECF + 700</a:t>
            </a:r>
          </a:p>
          <a:p>
            <a:r>
              <a:rPr lang="en-GB" dirty="0">
                <a:solidFill>
                  <a:srgbClr val="0070C0"/>
                </a:solidFill>
              </a:rPr>
              <a:t>ECF Grade = (FIDE – 700)/7.5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951711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989</TotalTime>
  <Words>184</Words>
  <Application>Microsoft Office PowerPoint</Application>
  <PresentationFormat>Widescreen</PresentationFormat>
  <Paragraphs>54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Trebuchet MS</vt:lpstr>
      <vt:lpstr>Wingdings 3</vt:lpstr>
      <vt:lpstr>Facet</vt:lpstr>
      <vt:lpstr>Grading</vt:lpstr>
      <vt:lpstr>Grading info</vt:lpstr>
      <vt:lpstr>Non-gradable events</vt:lpstr>
      <vt:lpstr>Calculating Grades</vt:lpstr>
      <vt:lpstr>Calculating Grades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Grading</dc:title>
  <dc:creator>Dell</dc:creator>
  <cp:lastModifiedBy>Alex McFarlane</cp:lastModifiedBy>
  <cp:revision>11</cp:revision>
  <cp:lastPrinted>2018-05-19T07:56:39Z</cp:lastPrinted>
  <dcterms:created xsi:type="dcterms:W3CDTF">2016-12-01T17:37:01Z</dcterms:created>
  <dcterms:modified xsi:type="dcterms:W3CDTF">2018-05-19T11:55:42Z</dcterms:modified>
</cp:coreProperties>
</file>