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0"/>
  </p:notesMasterIdLst>
  <p:handoutMasterIdLst>
    <p:handoutMasterId r:id="rId51"/>
  </p:handoutMasterIdLst>
  <p:sldIdLst>
    <p:sldId id="256" r:id="rId2"/>
    <p:sldId id="257" r:id="rId3"/>
    <p:sldId id="258" r:id="rId4"/>
    <p:sldId id="289" r:id="rId5"/>
    <p:sldId id="259" r:id="rId6"/>
    <p:sldId id="260" r:id="rId7"/>
    <p:sldId id="264" r:id="rId8"/>
    <p:sldId id="267" r:id="rId9"/>
    <p:sldId id="266" r:id="rId10"/>
    <p:sldId id="268" r:id="rId11"/>
    <p:sldId id="265" r:id="rId12"/>
    <p:sldId id="269" r:id="rId13"/>
    <p:sldId id="277" r:id="rId14"/>
    <p:sldId id="280" r:id="rId15"/>
    <p:sldId id="281" r:id="rId16"/>
    <p:sldId id="262" r:id="rId17"/>
    <p:sldId id="278" r:id="rId18"/>
    <p:sldId id="271" r:id="rId19"/>
    <p:sldId id="290" r:id="rId20"/>
    <p:sldId id="316" r:id="rId21"/>
    <p:sldId id="272" r:id="rId22"/>
    <p:sldId id="291" r:id="rId23"/>
    <p:sldId id="292" r:id="rId24"/>
    <p:sldId id="273" r:id="rId25"/>
    <p:sldId id="293" r:id="rId26"/>
    <p:sldId id="294" r:id="rId27"/>
    <p:sldId id="274" r:id="rId28"/>
    <p:sldId id="315" r:id="rId29"/>
    <p:sldId id="295" r:id="rId30"/>
    <p:sldId id="314" r:id="rId31"/>
    <p:sldId id="304" r:id="rId32"/>
    <p:sldId id="305" r:id="rId33"/>
    <p:sldId id="296" r:id="rId34"/>
    <p:sldId id="306" r:id="rId35"/>
    <p:sldId id="313" r:id="rId36"/>
    <p:sldId id="317" r:id="rId37"/>
    <p:sldId id="297" r:id="rId38"/>
    <p:sldId id="298" r:id="rId39"/>
    <p:sldId id="299" r:id="rId40"/>
    <p:sldId id="307" r:id="rId41"/>
    <p:sldId id="300" r:id="rId42"/>
    <p:sldId id="301" r:id="rId43"/>
    <p:sldId id="302" r:id="rId44"/>
    <p:sldId id="310" r:id="rId45"/>
    <p:sldId id="308" r:id="rId46"/>
    <p:sldId id="311" r:id="rId47"/>
    <p:sldId id="312" r:id="rId48"/>
    <p:sldId id="303" r:id="rId49"/>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434" autoAdjust="0"/>
  </p:normalViewPr>
  <p:slideViewPr>
    <p:cSldViewPr snapToGrid="0">
      <p:cViewPr varScale="1">
        <p:scale>
          <a:sx n="68" d="100"/>
          <a:sy n="68" d="100"/>
        </p:scale>
        <p:origin x="84" y="168"/>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1752" y="-10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39884"/>
          </a:xfrm>
          <a:prstGeom prst="rect">
            <a:avLst/>
          </a:prstGeom>
        </p:spPr>
        <p:txBody>
          <a:bodyPr vert="horz" lIns="91440" tIns="45720" rIns="91440" bIns="45720" rtlCol="0"/>
          <a:lstStyle>
            <a:lvl1pPr algn="l">
              <a:defRPr sz="1200"/>
            </a:lvl1pPr>
          </a:lstStyle>
          <a:p>
            <a:r>
              <a:rPr lang="en-US"/>
              <a:t>Laws</a:t>
            </a:r>
          </a:p>
        </p:txBody>
      </p:sp>
      <p:sp>
        <p:nvSpPr>
          <p:cNvPr id="3" name="Date Placeholder 2"/>
          <p:cNvSpPr>
            <a:spLocks noGrp="1"/>
          </p:cNvSpPr>
          <p:nvPr>
            <p:ph type="dt" sz="quarter" idx="1"/>
          </p:nvPr>
        </p:nvSpPr>
        <p:spPr>
          <a:xfrm>
            <a:off x="5622799" y="1"/>
            <a:ext cx="4301543" cy="339884"/>
          </a:xfrm>
          <a:prstGeom prst="rect">
            <a:avLst/>
          </a:prstGeom>
        </p:spPr>
        <p:txBody>
          <a:bodyPr vert="horz" lIns="91440" tIns="45720" rIns="91440" bIns="45720" rtlCol="0"/>
          <a:lstStyle>
            <a:lvl1pPr algn="r">
              <a:defRPr sz="1200"/>
            </a:lvl1pPr>
          </a:lstStyle>
          <a:p>
            <a:fld id="{823E7799-1903-4E5A-BBE0-24EE7AFDB4C8}" type="datetimeFigureOut">
              <a:rPr lang="en-US" smtClean="0"/>
              <a:t>6/12/2019</a:t>
            </a:fld>
            <a:endParaRPr lang="en-US"/>
          </a:p>
        </p:txBody>
      </p:sp>
      <p:sp>
        <p:nvSpPr>
          <p:cNvPr id="5" name="Slide Number Placeholder 4"/>
          <p:cNvSpPr>
            <a:spLocks noGrp="1"/>
          </p:cNvSpPr>
          <p:nvPr>
            <p:ph type="sldNum" sz="quarter" idx="3"/>
          </p:nvPr>
        </p:nvSpPr>
        <p:spPr>
          <a:xfrm>
            <a:off x="5622799" y="6456613"/>
            <a:ext cx="4301543" cy="339884"/>
          </a:xfrm>
          <a:prstGeom prst="rect">
            <a:avLst/>
          </a:prstGeom>
        </p:spPr>
        <p:txBody>
          <a:bodyPr vert="horz" lIns="91440" tIns="45720" rIns="91440" bIns="45720" rtlCol="0" anchor="b"/>
          <a:lstStyle>
            <a:lvl1pPr algn="r">
              <a:defRPr sz="1200"/>
            </a:lvl1pPr>
          </a:lstStyle>
          <a:p>
            <a:fld id="{6742A33C-8FEC-4379-B6EA-3AE072D2005F}" type="slidenum">
              <a:rPr lang="en-US" smtClean="0"/>
              <a:t>‹#›</a:t>
            </a:fld>
            <a:endParaRPr lang="en-US"/>
          </a:p>
        </p:txBody>
      </p:sp>
    </p:spTree>
    <p:extLst>
      <p:ext uri="{BB962C8B-B14F-4D97-AF65-F5344CB8AC3E}">
        <p14:creationId xmlns:p14="http://schemas.microsoft.com/office/powerpoint/2010/main" val="23635201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41064"/>
          </a:xfrm>
          <a:prstGeom prst="rect">
            <a:avLst/>
          </a:prstGeom>
        </p:spPr>
        <p:txBody>
          <a:bodyPr vert="horz" lIns="91440" tIns="45720" rIns="91440" bIns="45720" rtlCol="0"/>
          <a:lstStyle>
            <a:lvl1pPr algn="l">
              <a:defRPr sz="1200"/>
            </a:lvl1pPr>
          </a:lstStyle>
          <a:p>
            <a:r>
              <a:rPr lang="en-GB"/>
              <a:t>Laws</a:t>
            </a:r>
          </a:p>
        </p:txBody>
      </p:sp>
      <p:sp>
        <p:nvSpPr>
          <p:cNvPr id="3" name="Date Placeholder 2"/>
          <p:cNvSpPr>
            <a:spLocks noGrp="1"/>
          </p:cNvSpPr>
          <p:nvPr>
            <p:ph type="dt" idx="1"/>
          </p:nvPr>
        </p:nvSpPr>
        <p:spPr>
          <a:xfrm>
            <a:off x="5622799" y="1"/>
            <a:ext cx="4301543" cy="341064"/>
          </a:xfrm>
          <a:prstGeom prst="rect">
            <a:avLst/>
          </a:prstGeom>
        </p:spPr>
        <p:txBody>
          <a:bodyPr vert="horz" lIns="91440" tIns="45720" rIns="91440" bIns="45720" rtlCol="0"/>
          <a:lstStyle>
            <a:lvl1pPr algn="r">
              <a:defRPr sz="1200"/>
            </a:lvl1pPr>
          </a:lstStyle>
          <a:p>
            <a:fld id="{CEE0E774-C288-4169-AFE9-F94D3B11B224}" type="datetimeFigureOut">
              <a:rPr lang="en-GB" smtClean="0"/>
              <a:t>12/06/2019</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4"/>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4"/>
            <a:ext cx="4301543" cy="341064"/>
          </a:xfrm>
          <a:prstGeom prst="rect">
            <a:avLst/>
          </a:prstGeom>
        </p:spPr>
        <p:txBody>
          <a:bodyPr vert="horz" lIns="91440" tIns="45720" rIns="91440" bIns="45720" rtlCol="0" anchor="b"/>
          <a:lstStyle>
            <a:lvl1pPr algn="r">
              <a:defRPr sz="1200"/>
            </a:lvl1pPr>
          </a:lstStyle>
          <a:p>
            <a:fld id="{8DBE28E5-B5AD-4B6D-AB71-BA4299721F51}" type="slidenum">
              <a:rPr lang="en-GB" smtClean="0"/>
              <a:t>‹#›</a:t>
            </a:fld>
            <a:endParaRPr lang="en-GB"/>
          </a:p>
        </p:txBody>
      </p:sp>
    </p:spTree>
    <p:extLst>
      <p:ext uri="{BB962C8B-B14F-4D97-AF65-F5344CB8AC3E}">
        <p14:creationId xmlns:p14="http://schemas.microsoft.com/office/powerpoint/2010/main" val="313715954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BE28E5-B5AD-4B6D-AB71-BA4299721F51}" type="slidenum">
              <a:rPr lang="en-GB" smtClean="0"/>
              <a:t>6</a:t>
            </a:fld>
            <a:endParaRPr lang="en-GB"/>
          </a:p>
        </p:txBody>
      </p:sp>
      <p:sp>
        <p:nvSpPr>
          <p:cNvPr id="5" name="Header Placeholder 4">
            <a:extLst>
              <a:ext uri="{FF2B5EF4-FFF2-40B4-BE49-F238E27FC236}">
                <a16:creationId xmlns:a16="http://schemas.microsoft.com/office/drawing/2014/main" id="{0662F4D2-60B8-48D0-84AC-9FF22C10085A}"/>
              </a:ext>
            </a:extLst>
          </p:cNvPr>
          <p:cNvSpPr>
            <a:spLocks noGrp="1"/>
          </p:cNvSpPr>
          <p:nvPr>
            <p:ph type="hdr" sz="quarter" idx="11"/>
          </p:nvPr>
        </p:nvSpPr>
        <p:spPr/>
        <p:txBody>
          <a:bodyPr/>
          <a:lstStyle/>
          <a:p>
            <a:r>
              <a:rPr lang="en-GB"/>
              <a:t>Laws</a:t>
            </a:r>
          </a:p>
        </p:txBody>
      </p:sp>
    </p:spTree>
    <p:extLst>
      <p:ext uri="{BB962C8B-B14F-4D97-AF65-F5344CB8AC3E}">
        <p14:creationId xmlns:p14="http://schemas.microsoft.com/office/powerpoint/2010/main" val="1062524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5B1BE92-C4B7-4E2A-8520-E3227590C17C}" type="datetime1">
              <a:rPr lang="en-US" smtClean="0"/>
              <a:t>6/12/2019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FIDE Laws of Chess</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23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7E9B3-09A7-4E1D-9F2C-48B8100F70CF}" type="datetime1">
              <a:rPr lang="en-US" smtClean="0"/>
              <a:t>6/12/2019</a:t>
            </a:fld>
            <a:endParaRPr lang="en-US" dirty="0"/>
          </a:p>
        </p:txBody>
      </p:sp>
      <p:sp>
        <p:nvSpPr>
          <p:cNvPr id="6" name="Footer Placeholder 5"/>
          <p:cNvSpPr>
            <a:spLocks noGrp="1"/>
          </p:cNvSpPr>
          <p:nvPr>
            <p:ph type="ftr" sz="quarter" idx="11"/>
          </p:nvPr>
        </p:nvSpPr>
        <p:spPr/>
        <p:txBody>
          <a:bodyPr/>
          <a:lstStyle/>
          <a:p>
            <a:r>
              <a:rPr lang="en-US"/>
              <a:t>FIDE Laws of Chess</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248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A3A2986-709F-4BE5-AE82-DAA84AB38413}"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18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A27E52D-1A3B-40AB-B47F-81C8E362EF55}"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6198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601E9-30DE-4969-B4FD-F290B37ABF63}"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7457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47A8AE-956B-4E91-BC89-9EFCF97FA147}" type="datetime1">
              <a:rPr lang="en-US" smtClean="0"/>
              <a:t>6/12/2019</a:t>
            </a:fld>
            <a:endParaRPr lang="en-US" dirty="0"/>
          </a:p>
        </p:txBody>
      </p:sp>
      <p:sp>
        <p:nvSpPr>
          <p:cNvPr id="8" name="Footer Placeholder 7"/>
          <p:cNvSpPr>
            <a:spLocks noGrp="1"/>
          </p:cNvSpPr>
          <p:nvPr>
            <p:ph type="ftr" sz="quarter" idx="11"/>
          </p:nvPr>
        </p:nvSpPr>
        <p:spPr/>
        <p:txBody>
          <a:bodyPr/>
          <a:lstStyle/>
          <a:p>
            <a:r>
              <a:rPr lang="en-US"/>
              <a:t>FIDE Laws of Chess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5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BEEFA4-0A97-4A05-B04A-CCB55CF3B253}" type="datetime1">
              <a:rPr lang="en-US" smtClean="0"/>
              <a:t>6/12/2019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FIDE Laws of Chess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193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D076562-7150-4FAF-A61B-5EF09D0BF98C}"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934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3103B9-B6EF-49E8-8FC5-DBB04A5202FC}"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40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2BA9AD-CA6D-48C6-AD0A-DA98DE98753D}"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274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4AA13-4114-46A8-9247-56F995E54832}"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a:t>FIDE Laws of Chess</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701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5C5F6C-A86B-45F0-A62D-C329504F2B90}" type="datetime1">
              <a:rPr lang="en-US" smtClean="0"/>
              <a:t>6/12/2019</a:t>
            </a:fld>
            <a:endParaRPr lang="en-US" dirty="0"/>
          </a:p>
        </p:txBody>
      </p:sp>
      <p:sp>
        <p:nvSpPr>
          <p:cNvPr id="6" name="Footer Placeholder 5"/>
          <p:cNvSpPr>
            <a:spLocks noGrp="1"/>
          </p:cNvSpPr>
          <p:nvPr>
            <p:ph type="ftr" sz="quarter" idx="11"/>
          </p:nvPr>
        </p:nvSpPr>
        <p:spPr/>
        <p:txBody>
          <a:bodyPr/>
          <a:lstStyle/>
          <a:p>
            <a:r>
              <a:rPr lang="en-US"/>
              <a:t>FIDE Laws of Chess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863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6C94A-42F2-4653-9A51-C9709BE08C4F}" type="datetime1">
              <a:rPr lang="en-US" smtClean="0"/>
              <a:t>6/12/2019</a:t>
            </a:fld>
            <a:endParaRPr lang="en-US" dirty="0"/>
          </a:p>
        </p:txBody>
      </p:sp>
      <p:sp>
        <p:nvSpPr>
          <p:cNvPr id="8" name="Footer Placeholder 7"/>
          <p:cNvSpPr>
            <a:spLocks noGrp="1"/>
          </p:cNvSpPr>
          <p:nvPr>
            <p:ph type="ftr" sz="quarter" idx="11"/>
          </p:nvPr>
        </p:nvSpPr>
        <p:spPr/>
        <p:txBody>
          <a:bodyPr/>
          <a:lstStyle/>
          <a:p>
            <a:r>
              <a:rPr lang="en-US"/>
              <a:t>FIDE Laws of Chess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972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B7AA94-EAB0-4E48-869C-5083787FD315}" type="datetime1">
              <a:rPr lang="en-US" smtClean="0"/>
              <a:t>6/12/2019</a:t>
            </a:fld>
            <a:endParaRPr lang="en-US" dirty="0"/>
          </a:p>
        </p:txBody>
      </p:sp>
      <p:sp>
        <p:nvSpPr>
          <p:cNvPr id="4" name="Footer Placeholder 3"/>
          <p:cNvSpPr>
            <a:spLocks noGrp="1"/>
          </p:cNvSpPr>
          <p:nvPr>
            <p:ph type="ftr" sz="quarter" idx="11"/>
          </p:nvPr>
        </p:nvSpPr>
        <p:spPr/>
        <p:txBody>
          <a:bodyPr/>
          <a:lstStyle/>
          <a:p>
            <a:r>
              <a:rPr lang="en-US"/>
              <a:t>FIDE Laws of Chess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20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5A6F-01E9-47A8-B600-4F4DF5E3EA0C}" type="datetime1">
              <a:rPr lang="en-US" smtClean="0"/>
              <a:t>6/12/2019</a:t>
            </a:fld>
            <a:endParaRPr lang="en-US" dirty="0"/>
          </a:p>
        </p:txBody>
      </p:sp>
      <p:sp>
        <p:nvSpPr>
          <p:cNvPr id="3" name="Footer Placeholder 2"/>
          <p:cNvSpPr>
            <a:spLocks noGrp="1"/>
          </p:cNvSpPr>
          <p:nvPr>
            <p:ph type="ftr" sz="quarter" idx="11"/>
          </p:nvPr>
        </p:nvSpPr>
        <p:spPr/>
        <p:txBody>
          <a:bodyPr/>
          <a:lstStyle/>
          <a:p>
            <a:r>
              <a:rPr lang="en-US"/>
              <a:t>FIDE Laws of Chess</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701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71362-21CD-44C7-8EAC-7B37A43FB0C7}" type="datetime1">
              <a:rPr lang="en-US" smtClean="0"/>
              <a:t>6/12/2019</a:t>
            </a:fld>
            <a:endParaRPr lang="en-US" dirty="0"/>
          </a:p>
        </p:txBody>
      </p:sp>
      <p:sp>
        <p:nvSpPr>
          <p:cNvPr id="6" name="Footer Placeholder 5"/>
          <p:cNvSpPr>
            <a:spLocks noGrp="1"/>
          </p:cNvSpPr>
          <p:nvPr>
            <p:ph type="ftr" sz="quarter" idx="11"/>
          </p:nvPr>
        </p:nvSpPr>
        <p:spPr/>
        <p:txBody>
          <a:bodyPr/>
          <a:lstStyle/>
          <a:p>
            <a:r>
              <a:rPr lang="en-US"/>
              <a:t>FIDE Laws of Chess</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505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0A896-704E-4D98-BF6D-4C111AFAA9D8}" type="datetime1">
              <a:rPr lang="en-US" smtClean="0"/>
              <a:t>6/12/2019</a:t>
            </a:fld>
            <a:endParaRPr lang="en-US" dirty="0"/>
          </a:p>
        </p:txBody>
      </p:sp>
      <p:sp>
        <p:nvSpPr>
          <p:cNvPr id="6" name="Footer Placeholder 5"/>
          <p:cNvSpPr>
            <a:spLocks noGrp="1"/>
          </p:cNvSpPr>
          <p:nvPr>
            <p:ph type="ftr" sz="quarter" idx="11"/>
          </p:nvPr>
        </p:nvSpPr>
        <p:spPr/>
        <p:txBody>
          <a:bodyPr/>
          <a:lstStyle/>
          <a:p>
            <a:r>
              <a:rPr lang="en-US"/>
              <a:t>FIDE Laws of Chess</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577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2C75CFC-334A-4263-8BFB-632DBDFDEF66}" type="datetime1">
              <a:rPr lang="en-US" smtClean="0"/>
              <a:t>6/12/2019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FIDE Laws of Chess</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94328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F0000"/>
                </a:solidFill>
              </a:rPr>
              <a:t>FIDE ARBITER COURSE</a:t>
            </a:r>
          </a:p>
        </p:txBody>
      </p:sp>
      <p:sp>
        <p:nvSpPr>
          <p:cNvPr id="3" name="Subtitle 2"/>
          <p:cNvSpPr>
            <a:spLocks noGrp="1"/>
          </p:cNvSpPr>
          <p:nvPr>
            <p:ph type="subTitle" idx="1"/>
          </p:nvPr>
        </p:nvSpPr>
        <p:spPr/>
        <p:txBody>
          <a:bodyPr/>
          <a:lstStyle/>
          <a:p>
            <a:r>
              <a:rPr lang="en-GB" dirty="0">
                <a:solidFill>
                  <a:schemeClr val="tx1"/>
                </a:solidFill>
              </a:rPr>
              <a:t>Laws of Chess</a:t>
            </a:r>
          </a:p>
        </p:txBody>
      </p:sp>
      <p:sp>
        <p:nvSpPr>
          <p:cNvPr id="5" name="Footer Placeholder 4"/>
          <p:cNvSpPr>
            <a:spLocks noGrp="1"/>
          </p:cNvSpPr>
          <p:nvPr>
            <p:ph type="ftr" sz="quarter" idx="11"/>
          </p:nvPr>
        </p:nvSpPr>
        <p:spPr/>
        <p:txBody>
          <a:bodyPr/>
          <a:lstStyle/>
          <a:p>
            <a:r>
              <a:rPr lang="en-US"/>
              <a:t>FIDE Laws of Chess</a:t>
            </a:r>
            <a:endParaRPr lang="en-US" dirty="0"/>
          </a:p>
        </p:txBody>
      </p:sp>
      <p:pic>
        <p:nvPicPr>
          <p:cNvPr id="4" name="Picture 3" descr="fide[1]"/>
          <p:cNvPicPr/>
          <p:nvPr/>
        </p:nvPicPr>
        <p:blipFill>
          <a:blip r:embed="rId2">
            <a:extLst>
              <a:ext uri="{28A0092B-C50C-407E-A947-70E740481C1C}">
                <a14:useLocalDpi xmlns:a14="http://schemas.microsoft.com/office/drawing/2010/main" val="0"/>
              </a:ext>
            </a:extLst>
          </a:blip>
          <a:srcRect/>
          <a:stretch>
            <a:fillRect/>
          </a:stretch>
        </p:blipFill>
        <p:spPr bwMode="auto">
          <a:xfrm rot="21364145">
            <a:off x="4058775" y="1447952"/>
            <a:ext cx="3007565" cy="1871185"/>
          </a:xfrm>
          <a:prstGeom prst="rect">
            <a:avLst/>
          </a:prstGeom>
          <a:noFill/>
          <a:ln>
            <a:noFill/>
          </a:ln>
          <a:effectLst/>
        </p:spPr>
      </p:pic>
    </p:spTree>
    <p:extLst>
      <p:ext uri="{BB962C8B-B14F-4D97-AF65-F5344CB8AC3E}">
        <p14:creationId xmlns:p14="http://schemas.microsoft.com/office/powerpoint/2010/main" val="365281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Drawn Position</a:t>
            </a:r>
          </a:p>
        </p:txBody>
      </p:sp>
      <p:pic>
        <p:nvPicPr>
          <p:cNvPr id="6" name="Content Placeholder 5"/>
          <p:cNvPicPr>
            <a:picLocks noGrp="1" noChangeAspect="1"/>
          </p:cNvPicPr>
          <p:nvPr>
            <p:ph sz="half" idx="1"/>
          </p:nvPr>
        </p:nvPicPr>
        <p:blipFill>
          <a:blip r:embed="rId2"/>
          <a:stretch>
            <a:fillRect/>
          </a:stretch>
        </p:blipFill>
        <p:spPr>
          <a:xfrm>
            <a:off x="1869353" y="2603500"/>
            <a:ext cx="3397107" cy="3416300"/>
          </a:xfrm>
          <a:prstGeom prst="rect">
            <a:avLst/>
          </a:prstGeom>
        </p:spPr>
      </p:pic>
      <p:sp>
        <p:nvSpPr>
          <p:cNvPr id="4" name="Content Placeholder 3"/>
          <p:cNvSpPr>
            <a:spLocks noGrp="1"/>
          </p:cNvSpPr>
          <p:nvPr>
            <p:ph sz="half" idx="2"/>
          </p:nvPr>
        </p:nvSpPr>
        <p:spPr/>
        <p:txBody>
          <a:bodyPr/>
          <a:lstStyle/>
          <a:p>
            <a:r>
              <a:rPr lang="en-GB" dirty="0">
                <a:latin typeface="Arial Rounded MT Bold" panose="020F0704030504030204" pitchFamily="34" charset="0"/>
              </a:rPr>
              <a:t>This position is blocked.</a:t>
            </a:r>
          </a:p>
          <a:p>
            <a:r>
              <a:rPr lang="en-GB" dirty="0">
                <a:latin typeface="Arial Rounded MT Bold" panose="020F0704030504030204" pitchFamily="34" charset="0"/>
              </a:rPr>
              <a:t>It is a draw</a:t>
            </a:r>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422309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Drawn Position</a:t>
            </a:r>
          </a:p>
        </p:txBody>
      </p:sp>
      <p:sp>
        <p:nvSpPr>
          <p:cNvPr id="3" name="Content Placeholder 2"/>
          <p:cNvSpPr>
            <a:spLocks noGrp="1"/>
          </p:cNvSpPr>
          <p:nvPr>
            <p:ph sz="half" idx="1"/>
          </p:nvPr>
        </p:nvSpPr>
        <p:spPr/>
        <p:txBody>
          <a:bodyPr/>
          <a:lstStyle/>
          <a:p>
            <a:r>
              <a:rPr lang="en-GB" dirty="0">
                <a:latin typeface="Arial Rounded MT Bold" panose="020F0704030504030204" pitchFamily="34" charset="0"/>
              </a:rPr>
              <a:t>Insufficient mating Material</a:t>
            </a:r>
          </a:p>
          <a:p>
            <a:r>
              <a:rPr lang="en-GB" dirty="0">
                <a:latin typeface="Arial Rounded MT Bold" panose="020F0704030504030204" pitchFamily="34" charset="0"/>
              </a:rPr>
              <a:t>The following should be awarded as a draw automatically</a:t>
            </a:r>
          </a:p>
        </p:txBody>
      </p:sp>
      <p:sp>
        <p:nvSpPr>
          <p:cNvPr id="4" name="Content Placeholder 3"/>
          <p:cNvSpPr>
            <a:spLocks noGrp="1"/>
          </p:cNvSpPr>
          <p:nvPr>
            <p:ph sz="half" idx="2"/>
          </p:nvPr>
        </p:nvSpPr>
        <p:spPr/>
        <p:txBody>
          <a:bodyPr/>
          <a:lstStyle/>
          <a:p>
            <a:r>
              <a:rPr lang="en-GB" dirty="0">
                <a:latin typeface="Arial Rounded MT Bold" panose="020F0704030504030204" pitchFamily="34" charset="0"/>
              </a:rPr>
              <a:t>K  </a:t>
            </a:r>
            <a:r>
              <a:rPr lang="en-GB" sz="1000" dirty="0">
                <a:latin typeface="Arial Rounded MT Bold" panose="020F0704030504030204" pitchFamily="34" charset="0"/>
              </a:rPr>
              <a:t>v</a:t>
            </a:r>
            <a:r>
              <a:rPr lang="en-GB" dirty="0">
                <a:latin typeface="Arial Rounded MT Bold" panose="020F0704030504030204" pitchFamily="34" charset="0"/>
              </a:rPr>
              <a:t> K &amp; B</a:t>
            </a:r>
          </a:p>
          <a:p>
            <a:r>
              <a:rPr lang="en-GB" dirty="0">
                <a:latin typeface="Arial Rounded MT Bold" panose="020F0704030504030204" pitchFamily="34" charset="0"/>
              </a:rPr>
              <a:t>K </a:t>
            </a:r>
            <a:r>
              <a:rPr lang="en-GB" sz="1000" dirty="0">
                <a:latin typeface="Arial Rounded MT Bold" panose="020F0704030504030204" pitchFamily="34" charset="0"/>
              </a:rPr>
              <a:t>v</a:t>
            </a:r>
            <a:r>
              <a:rPr lang="en-GB" dirty="0">
                <a:latin typeface="Arial Rounded MT Bold" panose="020F0704030504030204" pitchFamily="34" charset="0"/>
              </a:rPr>
              <a:t> K &amp; N</a:t>
            </a:r>
          </a:p>
          <a:p>
            <a:r>
              <a:rPr lang="en-GB" dirty="0">
                <a:latin typeface="Arial Rounded MT Bold" panose="020F0704030504030204" pitchFamily="34" charset="0"/>
              </a:rPr>
              <a:t>K &amp; B </a:t>
            </a:r>
            <a:r>
              <a:rPr lang="en-GB" sz="1000" dirty="0">
                <a:latin typeface="Arial Rounded MT Bold" panose="020F0704030504030204" pitchFamily="34" charset="0"/>
              </a:rPr>
              <a:t>v</a:t>
            </a:r>
            <a:r>
              <a:rPr lang="en-GB" dirty="0">
                <a:latin typeface="Arial Rounded MT Bold" panose="020F0704030504030204" pitchFamily="34" charset="0"/>
              </a:rPr>
              <a:t> K &amp; B of same colour</a:t>
            </a:r>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62035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Drawn Position</a:t>
            </a:r>
          </a:p>
        </p:txBody>
      </p:sp>
      <p:sp>
        <p:nvSpPr>
          <p:cNvPr id="3" name="Content Placeholder 2"/>
          <p:cNvSpPr>
            <a:spLocks noGrp="1"/>
          </p:cNvSpPr>
          <p:nvPr>
            <p:ph sz="half" idx="1"/>
          </p:nvPr>
        </p:nvSpPr>
        <p:spPr/>
        <p:txBody>
          <a:bodyPr/>
          <a:lstStyle/>
          <a:p>
            <a:r>
              <a:rPr lang="en-GB" dirty="0">
                <a:latin typeface="Arial Rounded MT Bold" panose="020F0704030504030204" pitchFamily="34" charset="0"/>
              </a:rPr>
              <a:t>If a mate can be created, no matter how unlikely, then it is not an automatic draw.</a:t>
            </a:r>
          </a:p>
          <a:p>
            <a:pPr marL="0" indent="0">
              <a:buNone/>
            </a:pPr>
            <a:endParaRPr lang="en-GB" dirty="0">
              <a:latin typeface="Arial Rounded MT Bold" panose="020F0704030504030204" pitchFamily="34" charset="0"/>
            </a:endParaRPr>
          </a:p>
        </p:txBody>
      </p:sp>
      <p:pic>
        <p:nvPicPr>
          <p:cNvPr id="6" name="Content Placeholder 5"/>
          <p:cNvPicPr>
            <a:picLocks noGrp="1" noChangeAspect="1"/>
          </p:cNvPicPr>
          <p:nvPr>
            <p:ph sz="half" idx="2"/>
          </p:nvPr>
        </p:nvPicPr>
        <p:blipFill>
          <a:blip r:embed="rId2"/>
          <a:stretch>
            <a:fillRect/>
          </a:stretch>
        </p:blipFill>
        <p:spPr>
          <a:xfrm>
            <a:off x="5774514" y="2798682"/>
            <a:ext cx="2462768" cy="2481355"/>
          </a:xfrm>
          <a:prstGeom prst="rect">
            <a:avLst/>
          </a:prstGeom>
        </p:spPr>
      </p:pic>
      <p:sp>
        <p:nvSpPr>
          <p:cNvPr id="5" name="Footer Placeholder 4"/>
          <p:cNvSpPr>
            <a:spLocks noGrp="1"/>
          </p:cNvSpPr>
          <p:nvPr>
            <p:ph type="ftr" sz="quarter" idx="11"/>
          </p:nvPr>
        </p:nvSpPr>
        <p:spPr/>
        <p:txBody>
          <a:bodyPr/>
          <a:lstStyle/>
          <a:p>
            <a:r>
              <a:rPr lang="en-US"/>
              <a:t>FIDE Laws of Chess</a:t>
            </a:r>
            <a:endParaRPr lang="en-US" dirty="0"/>
          </a:p>
        </p:txBody>
      </p:sp>
      <p:pic>
        <p:nvPicPr>
          <p:cNvPr id="7" name="Picture 6"/>
          <p:cNvPicPr>
            <a:picLocks noChangeAspect="1"/>
          </p:cNvPicPr>
          <p:nvPr/>
        </p:nvPicPr>
        <p:blipFill>
          <a:blip r:embed="rId3"/>
          <a:stretch>
            <a:fillRect/>
          </a:stretch>
        </p:blipFill>
        <p:spPr>
          <a:xfrm>
            <a:off x="8794377" y="2798682"/>
            <a:ext cx="2465403" cy="2479358"/>
          </a:xfrm>
          <a:prstGeom prst="rect">
            <a:avLst/>
          </a:prstGeom>
        </p:spPr>
      </p:pic>
    </p:spTree>
    <p:extLst>
      <p:ext uri="{BB962C8B-B14F-4D97-AF65-F5344CB8AC3E}">
        <p14:creationId xmlns:p14="http://schemas.microsoft.com/office/powerpoint/2010/main" val="76165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ways to draw</a:t>
            </a:r>
          </a:p>
        </p:txBody>
      </p:sp>
      <p:sp>
        <p:nvSpPr>
          <p:cNvPr id="3" name="Content Placeholder 2"/>
          <p:cNvSpPr>
            <a:spLocks noGrp="1"/>
          </p:cNvSpPr>
          <p:nvPr>
            <p:ph sz="half" idx="1"/>
          </p:nvPr>
        </p:nvSpPr>
        <p:spPr/>
        <p:txBody>
          <a:bodyPr/>
          <a:lstStyle/>
          <a:p>
            <a:r>
              <a:rPr lang="en-GB" dirty="0">
                <a:latin typeface="Arial Rounded MT Bold" panose="020F0704030504030204" pitchFamily="34" charset="0"/>
              </a:rPr>
              <a:t>Draw by Repetition</a:t>
            </a:r>
          </a:p>
          <a:p>
            <a:r>
              <a:rPr lang="en-GB" dirty="0">
                <a:latin typeface="Arial Rounded MT Bold" panose="020F0704030504030204" pitchFamily="34" charset="0"/>
              </a:rPr>
              <a:t>50 move rule (75 Move rule)</a:t>
            </a:r>
          </a:p>
          <a:p>
            <a:pPr marL="0" indent="0">
              <a:buNone/>
            </a:pPr>
            <a:r>
              <a:rPr lang="en-GB" dirty="0">
                <a:latin typeface="Arial Rounded MT Bold" panose="020F0704030504030204" pitchFamily="34" charset="0"/>
              </a:rPr>
              <a:t>(In both of these only the person to move can claim)</a:t>
            </a:r>
          </a:p>
          <a:p>
            <a:r>
              <a:rPr lang="en-GB" dirty="0">
                <a:latin typeface="Arial Rounded MT Bold" panose="020F0704030504030204" pitchFamily="34" charset="0"/>
              </a:rPr>
              <a:t>Agreement</a:t>
            </a:r>
          </a:p>
        </p:txBody>
      </p:sp>
      <p:sp>
        <p:nvSpPr>
          <p:cNvPr id="4" name="Content Placeholder 3"/>
          <p:cNvSpPr>
            <a:spLocks noGrp="1"/>
          </p:cNvSpPr>
          <p:nvPr>
            <p:ph sz="half" idx="2"/>
          </p:nvPr>
        </p:nvSpPr>
        <p:spPr/>
        <p:txBody>
          <a:bodyPr/>
          <a:lstStyle/>
          <a:p>
            <a:endParaRPr lang="en-GB"/>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06102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FIDE Laws of Chess</a:t>
            </a:r>
            <a:endParaRPr lang="en-US" dirty="0"/>
          </a:p>
        </p:txBody>
      </p:sp>
      <p:sp>
        <p:nvSpPr>
          <p:cNvPr id="3" name="TextBox 2"/>
          <p:cNvSpPr txBox="1"/>
          <p:nvPr/>
        </p:nvSpPr>
        <p:spPr>
          <a:xfrm>
            <a:off x="685800" y="792480"/>
            <a:ext cx="10388599" cy="4216539"/>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Repetition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same position must occur for a third time with the same person to move.  These positions can occur at any time during the game – they do not have to be in sequence.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position is NOT the same if an </a:t>
            </a:r>
            <a:r>
              <a:rPr lang="en-GB" sz="2400" dirty="0" err="1">
                <a:latin typeface="Arial" panose="020B0604020202020204" pitchFamily="34" charset="0"/>
                <a:cs typeface="Arial" panose="020B0604020202020204" pitchFamily="34" charset="0"/>
              </a:rPr>
              <a:t>en</a:t>
            </a:r>
            <a:r>
              <a:rPr lang="en-GB" sz="2400" dirty="0">
                <a:latin typeface="Arial" panose="020B0604020202020204" pitchFamily="34" charset="0"/>
                <a:cs typeface="Arial" panose="020B0604020202020204" pitchFamily="34" charset="0"/>
              </a:rPr>
              <a:t> passant capture is possible on the first occasion or the right to castle has been lost between occurrences.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a player wishes to repeat the position and claim a draw he must write down his next move.  He must not play it.</a:t>
            </a:r>
          </a:p>
        </p:txBody>
      </p:sp>
    </p:spTree>
    <p:extLst>
      <p:ext uri="{BB962C8B-B14F-4D97-AF65-F5344CB8AC3E}">
        <p14:creationId xmlns:p14="http://schemas.microsoft.com/office/powerpoint/2010/main" val="378727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FIDE Laws of Chess</a:t>
            </a:r>
            <a:endParaRPr lang="en-US" dirty="0"/>
          </a:p>
        </p:txBody>
      </p:sp>
      <p:sp>
        <p:nvSpPr>
          <p:cNvPr id="3" name="TextBox 2"/>
          <p:cNvSpPr txBox="1"/>
          <p:nvPr/>
        </p:nvSpPr>
        <p:spPr>
          <a:xfrm>
            <a:off x="685800" y="792480"/>
            <a:ext cx="10388599" cy="249299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Repetition</a:t>
            </a: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Careful – a look at the </a:t>
            </a:r>
            <a:r>
              <a:rPr lang="en-GB" sz="2400" dirty="0" err="1">
                <a:latin typeface="Arial" panose="020B0604020202020204" pitchFamily="34" charset="0"/>
                <a:cs typeface="Arial" panose="020B0604020202020204" pitchFamily="34" charset="0"/>
              </a:rPr>
              <a:t>scoresheet</a:t>
            </a:r>
            <a:r>
              <a:rPr lang="en-GB" sz="2400" dirty="0">
                <a:latin typeface="Arial" panose="020B0604020202020204" pitchFamily="34" charset="0"/>
                <a:cs typeface="Arial" panose="020B0604020202020204" pitchFamily="34" charset="0"/>
              </a:rPr>
              <a:t> may not be good enough to confirm this.  Some players do not indicate a capture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Bxg3 is written as Bg3</a:t>
            </a:r>
          </a:p>
        </p:txBody>
      </p:sp>
      <p:pic>
        <p:nvPicPr>
          <p:cNvPr id="1026" name="Picture 2" descr="Chess Scoresheets (Pack of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479" y="3285470"/>
            <a:ext cx="1750498" cy="297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6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426" y="125023"/>
            <a:ext cx="10850880" cy="5632311"/>
          </a:xfrm>
          <a:prstGeom prst="rect">
            <a:avLst/>
          </a:prstGeom>
          <a:noFill/>
        </p:spPr>
        <p:txBody>
          <a:bodyPr wrap="square" rtlCol="0">
            <a:spAutoFit/>
          </a:bodyPr>
          <a:lstStyle/>
          <a:p>
            <a:r>
              <a:rPr lang="en-GB" sz="2400" b="1" dirty="0">
                <a:latin typeface="Arial Rounded MT Bold" panose="020F0704030504030204" pitchFamily="34" charset="0"/>
              </a:rPr>
              <a:t>COMPETITION RULES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6: The </a:t>
            </a:r>
            <a:r>
              <a:rPr lang="en-GB" sz="2400" dirty="0" err="1">
                <a:latin typeface="Arial Rounded MT Bold" panose="020F0704030504030204" pitchFamily="34" charset="0"/>
              </a:rPr>
              <a:t>chessclock</a:t>
            </a:r>
            <a:endParaRPr lang="en-GB" sz="2400" dirty="0">
              <a:latin typeface="Arial Rounded MT Bold" panose="020F0704030504030204" pitchFamily="34" charset="0"/>
            </a:endParaRP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7: Irregularities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8: The recording of the moves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9: The drawn game</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10: Points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11: The conduct of the players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12: The role of the Arbiter</a:t>
            </a:r>
          </a:p>
        </p:txBody>
      </p:sp>
      <p:sp>
        <p:nvSpPr>
          <p:cNvPr id="2" name="Footer Placeholder 1"/>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502367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chessclock</a:t>
            </a:r>
            <a:endParaRPr lang="en-GB" dirty="0"/>
          </a:p>
        </p:txBody>
      </p:sp>
      <p:sp>
        <p:nvSpPr>
          <p:cNvPr id="3" name="Content Placeholder 2"/>
          <p:cNvSpPr>
            <a:spLocks noGrp="1"/>
          </p:cNvSpPr>
          <p:nvPr>
            <p:ph sz="half" idx="1"/>
          </p:nvPr>
        </p:nvSpPr>
        <p:spPr/>
        <p:txBody>
          <a:bodyPr>
            <a:normAutofit/>
          </a:bodyPr>
          <a:lstStyle/>
          <a:p>
            <a:r>
              <a:rPr lang="en-GB" sz="2400" dirty="0">
                <a:latin typeface="Arial Rounded MT Bold" panose="020F0704030504030204" pitchFamily="34" charset="0"/>
              </a:rPr>
              <a:t>The </a:t>
            </a:r>
            <a:r>
              <a:rPr lang="en-GB" sz="2400" dirty="0" err="1">
                <a:latin typeface="Arial Rounded MT Bold" panose="020F0704030504030204" pitchFamily="34" charset="0"/>
              </a:rPr>
              <a:t>chessclock</a:t>
            </a:r>
            <a:r>
              <a:rPr lang="en-GB" sz="2400" dirty="0">
                <a:latin typeface="Arial Rounded MT Bold" panose="020F0704030504030204" pitchFamily="34" charset="0"/>
              </a:rPr>
              <a:t> is the device used for timing a game.</a:t>
            </a:r>
          </a:p>
          <a:p>
            <a:r>
              <a:rPr lang="en-GB" sz="2400" dirty="0">
                <a:latin typeface="Arial Rounded MT Bold" panose="020F0704030504030204" pitchFamily="34" charset="0"/>
              </a:rPr>
              <a:t>The clock is one face – half of a </a:t>
            </a:r>
            <a:r>
              <a:rPr lang="en-GB" sz="2400" dirty="0" err="1">
                <a:latin typeface="Arial Rounded MT Bold" panose="020F0704030504030204" pitchFamily="34" charset="0"/>
              </a:rPr>
              <a:t>chessclock</a:t>
            </a:r>
            <a:r>
              <a:rPr lang="en-GB" sz="2400" dirty="0">
                <a:latin typeface="Arial Rounded MT Bold" panose="020F0704030504030204" pitchFamily="34" charset="0"/>
              </a:rPr>
              <a:t>!!</a:t>
            </a:r>
          </a:p>
          <a:p>
            <a:r>
              <a:rPr lang="en-GB" sz="2400" dirty="0">
                <a:latin typeface="Arial Rounded MT Bold" panose="020F0704030504030204" pitchFamily="34" charset="0"/>
              </a:rPr>
              <a:t>In tournaments a move is only completed when the clock is pressed.</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8419" y="3111500"/>
            <a:ext cx="4445000" cy="2400300"/>
          </a:xfrm>
        </p:spPr>
      </p:pic>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43210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Irregularities</a:t>
            </a:r>
          </a:p>
        </p:txBody>
      </p:sp>
      <p:sp>
        <p:nvSpPr>
          <p:cNvPr id="3" name="Content Placeholder 2"/>
          <p:cNvSpPr>
            <a:spLocks noGrp="1"/>
          </p:cNvSpPr>
          <p:nvPr>
            <p:ph sz="half" idx="1"/>
          </p:nvPr>
        </p:nvSpPr>
        <p:spPr>
          <a:xfrm>
            <a:off x="639162" y="2278549"/>
            <a:ext cx="10394709" cy="3311189"/>
          </a:xfrm>
        </p:spPr>
        <p:txBody>
          <a:bodyPr>
            <a:normAutofit lnSpcReduction="10000"/>
          </a:bodyPr>
          <a:lstStyle/>
          <a:p>
            <a:r>
              <a:rPr lang="en-GB" sz="2000" dirty="0"/>
              <a:t>If an irregularity occurs then the board is reset to a position before the irregularity.  (as near to when this occurred as possible.)</a:t>
            </a:r>
          </a:p>
          <a:p>
            <a:r>
              <a:rPr lang="en-GB" sz="2000" dirty="0"/>
              <a:t>If the initial position was wrong the game shall be restarted unless otherwise finished</a:t>
            </a:r>
          </a:p>
          <a:p>
            <a:r>
              <a:rPr lang="en-GB" sz="2000" dirty="0"/>
              <a:t>If a game starts with players having the wrong colours then if this is noticed before 10 moves have been MADE then the game is restarted.  Otherwise it continues.</a:t>
            </a:r>
          </a:p>
          <a:p>
            <a:r>
              <a:rPr lang="en-GB" sz="2000" dirty="0"/>
              <a:t>If pieces are displaced the player should do so on his own time.  The clocks may be stopped whilst this happens and the arbiter should then deduct time from the player.</a:t>
            </a:r>
          </a:p>
          <a:p>
            <a:endParaRPr lang="en-GB" dirty="0"/>
          </a:p>
          <a:p>
            <a:endParaRPr lang="en-GB" dirty="0"/>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55609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60415"/>
            <a:ext cx="10396882" cy="1151965"/>
          </a:xfrm>
        </p:spPr>
        <p:txBody>
          <a:bodyPr/>
          <a:lstStyle/>
          <a:p>
            <a:r>
              <a:rPr lang="en-GB" dirty="0"/>
              <a:t>Irregularities</a:t>
            </a:r>
          </a:p>
        </p:txBody>
      </p:sp>
      <p:sp>
        <p:nvSpPr>
          <p:cNvPr id="3" name="Content Placeholder 2"/>
          <p:cNvSpPr>
            <a:spLocks noGrp="1"/>
          </p:cNvSpPr>
          <p:nvPr>
            <p:ph idx="1"/>
          </p:nvPr>
        </p:nvSpPr>
        <p:spPr>
          <a:xfrm>
            <a:off x="806824" y="2407024"/>
            <a:ext cx="10394707" cy="3747491"/>
          </a:xfrm>
        </p:spPr>
        <p:txBody>
          <a:bodyPr>
            <a:normAutofit/>
          </a:bodyPr>
          <a:lstStyle/>
          <a:p>
            <a:r>
              <a:rPr lang="en-GB" sz="2400" dirty="0"/>
              <a:t>If an illegal move is completed the position immediately before shall be reset.  If this cannot be done then the latest possible position prior to the irregularity shall be established. If this involved not replacing a promoted pawn then the pawn must become a queen.</a:t>
            </a:r>
          </a:p>
          <a:p>
            <a:r>
              <a:rPr lang="en-GB" sz="2400" dirty="0"/>
              <a:t>A second illegal move by the same player loses the game unless his opponent cannot mate when the game is drawn. (This applies in Standard, Rapid and Blitz.)</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163695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FIDE Laws of Chess </a:t>
            </a:r>
            <a:r>
              <a:rPr lang="en-GB"/>
              <a:t>(2018)</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5278" y="2603500"/>
            <a:ext cx="6705757" cy="3416300"/>
          </a:xfrm>
        </p:spPr>
      </p:pic>
      <p:sp>
        <p:nvSpPr>
          <p:cNvPr id="6" name="Footer Placeholder 5"/>
          <p:cNvSpPr>
            <a:spLocks noGrp="1"/>
          </p:cNvSpPr>
          <p:nvPr>
            <p:ph type="ftr" sz="quarter" idx="11"/>
          </p:nvPr>
        </p:nvSpPr>
        <p:spPr/>
        <p:txBody>
          <a:bodyPr/>
          <a:lstStyle/>
          <a:p>
            <a:r>
              <a:rPr lang="en-US"/>
              <a:t>FIDE Laws of Chess</a:t>
            </a:r>
            <a:endParaRPr lang="en-US" dirty="0"/>
          </a:p>
        </p:txBody>
      </p:sp>
      <p:pic>
        <p:nvPicPr>
          <p:cNvPr id="5" name="Picture 4" descr="fide[1]"/>
          <p:cNvPicPr/>
          <p:nvPr/>
        </p:nvPicPr>
        <p:blipFill>
          <a:blip r:embed="rId3">
            <a:extLst>
              <a:ext uri="{28A0092B-C50C-407E-A947-70E740481C1C}">
                <a14:useLocalDpi xmlns:a14="http://schemas.microsoft.com/office/drawing/2010/main" val="0"/>
              </a:ext>
            </a:extLst>
          </a:blip>
          <a:srcRect/>
          <a:stretch>
            <a:fillRect/>
          </a:stretch>
        </p:blipFill>
        <p:spPr bwMode="auto">
          <a:xfrm>
            <a:off x="5132704" y="2156880"/>
            <a:ext cx="1501140" cy="1050290"/>
          </a:xfrm>
          <a:prstGeom prst="rect">
            <a:avLst/>
          </a:prstGeom>
          <a:noFill/>
          <a:ln>
            <a:noFill/>
          </a:ln>
          <a:effectLst/>
        </p:spPr>
      </p:pic>
    </p:spTree>
    <p:extLst>
      <p:ext uri="{BB962C8B-B14F-4D97-AF65-F5344CB8AC3E}">
        <p14:creationId xmlns:p14="http://schemas.microsoft.com/office/powerpoint/2010/main" val="208693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96AC-E61D-4CE1-B186-AAD660A19997}"/>
              </a:ext>
            </a:extLst>
          </p:cNvPr>
          <p:cNvSpPr>
            <a:spLocks noGrp="1"/>
          </p:cNvSpPr>
          <p:nvPr>
            <p:ph type="title"/>
          </p:nvPr>
        </p:nvSpPr>
        <p:spPr/>
        <p:txBody>
          <a:bodyPr/>
          <a:lstStyle/>
          <a:p>
            <a:r>
              <a:rPr lang="en-GB" dirty="0"/>
              <a:t>Illegal Moves</a:t>
            </a:r>
            <a:endParaRPr lang="en-KE" dirty="0"/>
          </a:p>
        </p:txBody>
      </p:sp>
      <p:sp>
        <p:nvSpPr>
          <p:cNvPr id="3" name="Content Placeholder 2">
            <a:extLst>
              <a:ext uri="{FF2B5EF4-FFF2-40B4-BE49-F238E27FC236}">
                <a16:creationId xmlns:a16="http://schemas.microsoft.com/office/drawing/2014/main" id="{CD64529E-4E9E-4C75-8CB3-BA9AFED13F74}"/>
              </a:ext>
            </a:extLst>
          </p:cNvPr>
          <p:cNvSpPr>
            <a:spLocks noGrp="1"/>
          </p:cNvSpPr>
          <p:nvPr>
            <p:ph idx="1"/>
          </p:nvPr>
        </p:nvSpPr>
        <p:spPr/>
        <p:txBody>
          <a:bodyPr/>
          <a:lstStyle/>
          <a:p>
            <a:r>
              <a:rPr lang="en-GB" dirty="0"/>
              <a:t>There are now 4 categories of illegal move.</a:t>
            </a:r>
          </a:p>
          <a:p>
            <a:r>
              <a:rPr lang="en-GB" dirty="0"/>
              <a:t>a)  The original of moving a piece to a square that it cannot legally move to.</a:t>
            </a:r>
          </a:p>
          <a:p>
            <a:r>
              <a:rPr lang="en-GB" dirty="0"/>
              <a:t>b) Failing to complete promotion properly by starting the opponent’s clock before replacing the pawn with an appropriate piece.</a:t>
            </a:r>
          </a:p>
          <a:p>
            <a:r>
              <a:rPr lang="en-GB" dirty="0"/>
              <a:t>c) Starting the opponent’s clock before making a move.</a:t>
            </a:r>
          </a:p>
          <a:p>
            <a:r>
              <a:rPr lang="en-GB" dirty="0"/>
              <a:t>d) Moving with two hands.</a:t>
            </a:r>
          </a:p>
          <a:p>
            <a:pPr marL="0" indent="0">
              <a:buNone/>
            </a:pPr>
            <a:r>
              <a:rPr lang="en-GB" dirty="0"/>
              <a:t>(Note pressing the clock with the other hand is not an illegal move but is </a:t>
            </a:r>
            <a:r>
              <a:rPr lang="en-GB"/>
              <a:t>an offence.)</a:t>
            </a:r>
            <a:endParaRPr lang="en-KE"/>
          </a:p>
        </p:txBody>
      </p:sp>
      <p:sp>
        <p:nvSpPr>
          <p:cNvPr id="4" name="Footer Placeholder 3">
            <a:extLst>
              <a:ext uri="{FF2B5EF4-FFF2-40B4-BE49-F238E27FC236}">
                <a16:creationId xmlns:a16="http://schemas.microsoft.com/office/drawing/2014/main" id="{C252AA6E-74C5-4B49-8DC6-1F631FEAC7C3}"/>
              </a:ext>
            </a:extLst>
          </p:cNvPr>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155151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of Moves</a:t>
            </a:r>
          </a:p>
        </p:txBody>
      </p:sp>
      <p:sp>
        <p:nvSpPr>
          <p:cNvPr id="3" name="Content Placeholder 2"/>
          <p:cNvSpPr>
            <a:spLocks noGrp="1"/>
          </p:cNvSpPr>
          <p:nvPr>
            <p:ph sz="half" idx="1"/>
          </p:nvPr>
        </p:nvSpPr>
        <p:spPr>
          <a:xfrm>
            <a:off x="685799" y="2270912"/>
            <a:ext cx="10394709" cy="3530645"/>
          </a:xfrm>
        </p:spPr>
        <p:txBody>
          <a:bodyPr>
            <a:normAutofit fontScale="92500"/>
          </a:bodyPr>
          <a:lstStyle/>
          <a:p>
            <a:r>
              <a:rPr lang="en-GB" sz="2400" dirty="0"/>
              <a:t>Players must record their moves in algebraic notation</a:t>
            </a:r>
          </a:p>
          <a:p>
            <a:r>
              <a:rPr lang="en-GB" sz="2400" dirty="0" err="1"/>
              <a:t>Scoresheet</a:t>
            </a:r>
            <a:r>
              <a:rPr lang="en-GB" sz="2400" dirty="0"/>
              <a:t> is only used for recording moves, draw offers and matters relating to draw claims and other relevant data e.g. clock times</a:t>
            </a:r>
          </a:p>
          <a:p>
            <a:r>
              <a:rPr lang="en-GB" sz="2400" dirty="0"/>
              <a:t>A player must record his previous move before making his next one</a:t>
            </a:r>
          </a:p>
          <a:p>
            <a:r>
              <a:rPr lang="en-GB" sz="2400" dirty="0"/>
              <a:t>The offer of a draw must be recorded (=)</a:t>
            </a:r>
          </a:p>
          <a:p>
            <a:r>
              <a:rPr lang="en-GB" sz="2400" dirty="0"/>
              <a:t>If a player is unable to record an assistant may be used.</a:t>
            </a:r>
          </a:p>
          <a:p>
            <a:r>
              <a:rPr lang="en-GB" sz="2400" dirty="0"/>
              <a:t>The </a:t>
            </a:r>
            <a:r>
              <a:rPr lang="en-GB" sz="2400" dirty="0" err="1"/>
              <a:t>scoresheet</a:t>
            </a:r>
            <a:r>
              <a:rPr lang="en-GB" sz="2400" dirty="0"/>
              <a:t> must be visible to the arbiter</a:t>
            </a:r>
          </a:p>
          <a:p>
            <a:endParaRPr lang="en-GB" dirty="0"/>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390076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of Moves</a:t>
            </a:r>
          </a:p>
        </p:txBody>
      </p:sp>
      <p:sp>
        <p:nvSpPr>
          <p:cNvPr id="3" name="Content Placeholder 2"/>
          <p:cNvSpPr>
            <a:spLocks noGrp="1"/>
          </p:cNvSpPr>
          <p:nvPr>
            <p:ph sz="half" idx="1"/>
          </p:nvPr>
        </p:nvSpPr>
        <p:spPr>
          <a:xfrm>
            <a:off x="712693" y="2270912"/>
            <a:ext cx="10394709" cy="3530645"/>
          </a:xfrm>
        </p:spPr>
        <p:txBody>
          <a:bodyPr>
            <a:noAutofit/>
          </a:bodyPr>
          <a:lstStyle/>
          <a:p>
            <a:r>
              <a:rPr lang="en-GB" sz="2400" dirty="0"/>
              <a:t>If there is an increment of at least 30 seconds a player must always record, otherwise he can stop when he has less than 5 minutes</a:t>
            </a:r>
          </a:p>
          <a:p>
            <a:r>
              <a:rPr lang="en-GB" sz="2400" dirty="0"/>
              <a:t>If neither player is recording (as above) then when a flag has fallen the clock is stopped and the </a:t>
            </a:r>
            <a:r>
              <a:rPr lang="en-GB" sz="2400" dirty="0" err="1"/>
              <a:t>scoresheets</a:t>
            </a:r>
            <a:r>
              <a:rPr lang="en-GB" sz="2400" dirty="0"/>
              <a:t> are then completed (arbiter should try to keep score)</a:t>
            </a:r>
          </a:p>
          <a:p>
            <a:r>
              <a:rPr lang="en-GB" sz="2400" dirty="0"/>
              <a:t>If only one player has not been recording his </a:t>
            </a:r>
            <a:r>
              <a:rPr lang="en-GB" sz="2400" dirty="0" err="1"/>
              <a:t>scoresheet</a:t>
            </a:r>
            <a:r>
              <a:rPr lang="en-GB" sz="2400" dirty="0"/>
              <a:t> must be made up on his own time after </a:t>
            </a:r>
            <a:r>
              <a:rPr lang="en-GB" sz="2400" dirty="0" err="1"/>
              <a:t>flagfall</a:t>
            </a:r>
            <a:endParaRPr lang="en-GB" sz="2400" dirty="0"/>
          </a:p>
          <a:p>
            <a:r>
              <a:rPr lang="en-GB" sz="2400" dirty="0"/>
              <a:t>If no </a:t>
            </a:r>
            <a:r>
              <a:rPr lang="en-GB" sz="2400" dirty="0" err="1"/>
              <a:t>scoresheet</a:t>
            </a:r>
            <a:r>
              <a:rPr lang="en-GB" sz="2400" dirty="0"/>
              <a:t> available after a time scramble the game should be reconstructed</a:t>
            </a:r>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150904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of Moves</a:t>
            </a:r>
          </a:p>
        </p:txBody>
      </p:sp>
      <p:sp>
        <p:nvSpPr>
          <p:cNvPr id="3" name="Content Placeholder 2"/>
          <p:cNvSpPr>
            <a:spLocks noGrp="1"/>
          </p:cNvSpPr>
          <p:nvPr>
            <p:ph sz="half" idx="1"/>
          </p:nvPr>
        </p:nvSpPr>
        <p:spPr>
          <a:xfrm>
            <a:off x="685799" y="2407024"/>
            <a:ext cx="10394709" cy="2967561"/>
          </a:xfrm>
        </p:spPr>
        <p:txBody>
          <a:bodyPr>
            <a:normAutofit/>
          </a:bodyPr>
          <a:lstStyle/>
          <a:p>
            <a:r>
              <a:rPr lang="en-GB" sz="2400" dirty="0"/>
              <a:t>At the end of the game both players should sign the </a:t>
            </a:r>
            <a:r>
              <a:rPr lang="en-GB" sz="2400" dirty="0" err="1"/>
              <a:t>scoresheets</a:t>
            </a:r>
            <a:r>
              <a:rPr lang="en-GB" sz="2400" dirty="0"/>
              <a:t> which should indicate the result.  If a wrong result is signed then it shall stand unless the arbiter decides otherwise.</a:t>
            </a:r>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85473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55494"/>
            <a:ext cx="10396882" cy="1158140"/>
          </a:xfrm>
        </p:spPr>
        <p:txBody>
          <a:bodyPr/>
          <a:lstStyle/>
          <a:p>
            <a:r>
              <a:rPr lang="en-GB" dirty="0"/>
              <a:t>Drawn Game</a:t>
            </a:r>
          </a:p>
        </p:txBody>
      </p:sp>
      <p:sp>
        <p:nvSpPr>
          <p:cNvPr id="3" name="Content Placeholder 2"/>
          <p:cNvSpPr>
            <a:spLocks noGrp="1"/>
          </p:cNvSpPr>
          <p:nvPr>
            <p:ph sz="half" idx="1"/>
          </p:nvPr>
        </p:nvSpPr>
        <p:spPr>
          <a:xfrm>
            <a:off x="685799" y="2353236"/>
            <a:ext cx="10394709" cy="3814726"/>
          </a:xfrm>
        </p:spPr>
        <p:txBody>
          <a:bodyPr>
            <a:normAutofit fontScale="92500" lnSpcReduction="20000"/>
          </a:bodyPr>
          <a:lstStyle/>
          <a:p>
            <a:r>
              <a:rPr lang="en-GB" sz="2600" dirty="0"/>
              <a:t>Tournament rules may prevent agreed draws or draws in less than a specified number of moves</a:t>
            </a:r>
          </a:p>
          <a:p>
            <a:r>
              <a:rPr lang="en-GB" sz="2600" dirty="0"/>
              <a:t>The correct procedure for offering a draw is to make the move, offer the draw, press the clock</a:t>
            </a:r>
          </a:p>
          <a:p>
            <a:r>
              <a:rPr lang="en-GB" sz="2600" dirty="0"/>
              <a:t>If a draw offer is made before moving it is still a valid offer but the opponent may wait to see the move</a:t>
            </a:r>
          </a:p>
          <a:p>
            <a:r>
              <a:rPr lang="en-GB" sz="2600" dirty="0"/>
              <a:t>A draw can be rejected orally, by touching a piece to move it or if the game is otherwise concluded</a:t>
            </a:r>
          </a:p>
          <a:p>
            <a:r>
              <a:rPr lang="en-GB" sz="2600" dirty="0"/>
              <a:t>A draw offer cannot be withdrawn, nor should it be conditional</a:t>
            </a:r>
            <a:br>
              <a:rPr lang="en-GB" dirty="0"/>
            </a:br>
            <a:br>
              <a:rPr lang="en-GB" dirty="0"/>
            </a:br>
            <a:endParaRPr lang="en-GB" dirty="0"/>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95755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Drawn game</a:t>
            </a:r>
          </a:p>
        </p:txBody>
      </p:sp>
      <p:sp>
        <p:nvSpPr>
          <p:cNvPr id="3" name="Content Placeholder 2"/>
          <p:cNvSpPr>
            <a:spLocks noGrp="1"/>
          </p:cNvSpPr>
          <p:nvPr>
            <p:ph idx="1"/>
          </p:nvPr>
        </p:nvSpPr>
        <p:spPr/>
        <p:txBody>
          <a:bodyPr>
            <a:noAutofit/>
          </a:bodyPr>
          <a:lstStyle/>
          <a:p>
            <a:r>
              <a:rPr lang="en-GB" sz="2200" dirty="0"/>
              <a:t>A player may claim a draw if the same position has occurred for the third time or he is about to play a move which will do so.  The move must be written down but not played.</a:t>
            </a:r>
          </a:p>
          <a:p>
            <a:r>
              <a:rPr lang="en-GB" sz="2200" dirty="0"/>
              <a:t>A player may claim a draw if the last 50 moves each have been made without a capture or pawn move or if he is about to play a move which gives 50 moves each.  The move has to be written down but not played</a:t>
            </a:r>
          </a:p>
          <a:p>
            <a:r>
              <a:rPr lang="en-GB" sz="2200" dirty="0"/>
              <a:t>If the claim is incorrect the opponent is given an extra 2 minutes and the player must play the move which is written down</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63676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Drawn game</a:t>
            </a:r>
          </a:p>
        </p:txBody>
      </p:sp>
      <p:sp>
        <p:nvSpPr>
          <p:cNvPr id="3" name="Content Placeholder 2"/>
          <p:cNvSpPr>
            <a:spLocks noGrp="1"/>
          </p:cNvSpPr>
          <p:nvPr>
            <p:ph idx="1"/>
          </p:nvPr>
        </p:nvSpPr>
        <p:spPr/>
        <p:txBody>
          <a:bodyPr>
            <a:normAutofit/>
          </a:bodyPr>
          <a:lstStyle/>
          <a:p>
            <a:r>
              <a:rPr lang="en-GB" sz="2400" dirty="0"/>
              <a:t>If A player touches a piece he loses the right to claim</a:t>
            </a:r>
          </a:p>
          <a:p>
            <a:r>
              <a:rPr lang="en-GB" sz="2400" dirty="0"/>
              <a:t>An arbiter should declare the game drawn if 75 moves have occurred without a pawn move or capture</a:t>
            </a:r>
          </a:p>
          <a:p>
            <a:r>
              <a:rPr lang="en-GB" sz="2400" dirty="0"/>
              <a:t>An arbiter should declare the game drawn if the same position has occurred 5 times at any point in the game.</a:t>
            </a:r>
          </a:p>
          <a:p>
            <a:r>
              <a:rPr lang="en-GB" sz="2400" dirty="0"/>
              <a:t>The game is drawn if neither player can get checkmate </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39060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Points</a:t>
            </a:r>
          </a:p>
        </p:txBody>
      </p:sp>
      <p:sp>
        <p:nvSpPr>
          <p:cNvPr id="3" name="Content Placeholder 2"/>
          <p:cNvSpPr>
            <a:spLocks noGrp="1"/>
          </p:cNvSpPr>
          <p:nvPr>
            <p:ph sz="half" idx="1"/>
          </p:nvPr>
        </p:nvSpPr>
        <p:spPr/>
        <p:txBody>
          <a:bodyPr>
            <a:normAutofit lnSpcReduction="10000"/>
          </a:bodyPr>
          <a:lstStyle/>
          <a:p>
            <a:r>
              <a:rPr lang="en-GB" sz="2400" dirty="0"/>
              <a:t>Normally it is one point for a win, ½ for a draw and zero for a loss</a:t>
            </a:r>
          </a:p>
          <a:p>
            <a:r>
              <a:rPr lang="en-GB" sz="2400" dirty="0"/>
              <a:t>Other scoring systems are allowed  if announced in advance</a:t>
            </a:r>
          </a:p>
        </p:txBody>
      </p:sp>
      <p:sp>
        <p:nvSpPr>
          <p:cNvPr id="4" name="Content Placeholder 3"/>
          <p:cNvSpPr>
            <a:spLocks noGrp="1"/>
          </p:cNvSpPr>
          <p:nvPr>
            <p:ph sz="half" idx="2"/>
          </p:nvPr>
        </p:nvSpPr>
        <p:spPr/>
        <p:txBody>
          <a:bodyPr>
            <a:normAutofit lnSpcReduction="10000"/>
          </a:bodyPr>
          <a:lstStyle/>
          <a:p>
            <a:r>
              <a:rPr lang="en-GB" sz="2400" dirty="0"/>
              <a:t>To encourage participation in all rounds a scoring system like this could be used</a:t>
            </a:r>
          </a:p>
          <a:p>
            <a:pPr marL="0" indent="0">
              <a:buNone/>
            </a:pPr>
            <a:r>
              <a:rPr lang="en-GB" sz="2400" dirty="0"/>
              <a:t>	3 for a win</a:t>
            </a:r>
          </a:p>
          <a:p>
            <a:pPr marL="0" indent="0">
              <a:buNone/>
            </a:pPr>
            <a:r>
              <a:rPr lang="en-GB" sz="2400" dirty="0"/>
              <a:t>	2 for a draw</a:t>
            </a:r>
          </a:p>
          <a:p>
            <a:pPr marL="0" indent="0">
              <a:buNone/>
            </a:pPr>
            <a:r>
              <a:rPr lang="en-GB" sz="2400" dirty="0"/>
              <a:t>	1 for a loss</a:t>
            </a:r>
          </a:p>
          <a:p>
            <a:pPr marL="0" indent="0">
              <a:buNone/>
            </a:pPr>
            <a:r>
              <a:rPr lang="en-GB" sz="2400" dirty="0"/>
              <a:t>	0 for a default loss</a:t>
            </a:r>
          </a:p>
          <a:p>
            <a:pPr marL="0" indent="0">
              <a:buNone/>
            </a:pPr>
            <a:r>
              <a:rPr lang="en-GB" dirty="0"/>
              <a:t>    </a:t>
            </a:r>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85311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A84C-CE60-4309-AFE9-998ED7917135}"/>
              </a:ext>
            </a:extLst>
          </p:cNvPr>
          <p:cNvSpPr>
            <a:spLocks noGrp="1"/>
          </p:cNvSpPr>
          <p:nvPr>
            <p:ph type="title"/>
          </p:nvPr>
        </p:nvSpPr>
        <p:spPr/>
        <p:txBody>
          <a:bodyPr/>
          <a:lstStyle/>
          <a:p>
            <a:r>
              <a:rPr lang="en-GB" dirty="0"/>
              <a:t>Points</a:t>
            </a:r>
            <a:endParaRPr lang="en-KE" dirty="0"/>
          </a:p>
        </p:txBody>
      </p:sp>
      <p:sp>
        <p:nvSpPr>
          <p:cNvPr id="3" name="Content Placeholder 2">
            <a:extLst>
              <a:ext uri="{FF2B5EF4-FFF2-40B4-BE49-F238E27FC236}">
                <a16:creationId xmlns:a16="http://schemas.microsoft.com/office/drawing/2014/main" id="{F4E16B31-0A5D-4345-82CC-395F1300471D}"/>
              </a:ext>
            </a:extLst>
          </p:cNvPr>
          <p:cNvSpPr>
            <a:spLocks noGrp="1"/>
          </p:cNvSpPr>
          <p:nvPr>
            <p:ph idx="1"/>
          </p:nvPr>
        </p:nvSpPr>
        <p:spPr/>
        <p:txBody>
          <a:bodyPr>
            <a:normAutofit/>
          </a:bodyPr>
          <a:lstStyle/>
          <a:p>
            <a:r>
              <a:rPr lang="en-GB" sz="2400" dirty="0"/>
              <a:t>Only ‘normal’ scores are allowed.</a:t>
            </a:r>
          </a:p>
          <a:p>
            <a:pPr marL="0" indent="0">
              <a:buNone/>
            </a:pPr>
            <a:r>
              <a:rPr lang="en-GB" sz="2400" dirty="0"/>
              <a:t>A score of 1 - ½ is not allowed nor is ¾ - ¼ </a:t>
            </a:r>
          </a:p>
          <a:p>
            <a:pPr marL="0" indent="0">
              <a:buNone/>
            </a:pPr>
            <a:endParaRPr lang="en-GB" sz="2400" dirty="0"/>
          </a:p>
          <a:p>
            <a:pPr marL="0" indent="0">
              <a:buNone/>
            </a:pPr>
            <a:r>
              <a:rPr lang="en-GB" sz="2400" dirty="0"/>
              <a:t>Scores of 0 – ½ are acceptable. As is 0 – 0 (which would be given for 1 e4 draw agreed as one move has not been played by both players).</a:t>
            </a:r>
            <a:endParaRPr lang="en-KE" sz="2400" dirty="0"/>
          </a:p>
        </p:txBody>
      </p:sp>
      <p:sp>
        <p:nvSpPr>
          <p:cNvPr id="4" name="Footer Placeholder 3">
            <a:extLst>
              <a:ext uri="{FF2B5EF4-FFF2-40B4-BE49-F238E27FC236}">
                <a16:creationId xmlns:a16="http://schemas.microsoft.com/office/drawing/2014/main" id="{C87F9FC4-199C-4620-8D73-5EAF6FC23148}"/>
              </a:ext>
            </a:extLst>
          </p:cNvPr>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1472120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 of players</a:t>
            </a:r>
          </a:p>
        </p:txBody>
      </p:sp>
      <p:sp>
        <p:nvSpPr>
          <p:cNvPr id="3" name="Content Placeholder 2"/>
          <p:cNvSpPr>
            <a:spLocks noGrp="1"/>
          </p:cNvSpPr>
          <p:nvPr>
            <p:ph idx="1"/>
          </p:nvPr>
        </p:nvSpPr>
        <p:spPr/>
        <p:txBody>
          <a:bodyPr>
            <a:noAutofit/>
          </a:bodyPr>
          <a:lstStyle/>
          <a:p>
            <a:r>
              <a:rPr lang="en-GB" sz="2400" dirty="0"/>
              <a:t>Players should not bring the game into disrepute</a:t>
            </a:r>
          </a:p>
          <a:p>
            <a:r>
              <a:rPr lang="en-GB" sz="2400" dirty="0"/>
              <a:t>Players should not leave the playing venue without getting the arbiter’s permission</a:t>
            </a:r>
          </a:p>
          <a:p>
            <a:r>
              <a:rPr lang="en-GB" sz="2400" dirty="0"/>
              <a:t>The player having the move is not allowed to leave the </a:t>
            </a:r>
            <a:r>
              <a:rPr lang="en-GB" sz="2400"/>
              <a:t>playing area </a:t>
            </a:r>
            <a:r>
              <a:rPr lang="en-GB" sz="2400" dirty="0"/>
              <a:t>without arbiter approval</a:t>
            </a:r>
          </a:p>
          <a:p>
            <a:r>
              <a:rPr lang="en-GB" sz="2400" dirty="0"/>
              <a:t>Players must not use notes, sources of information or analyse</a:t>
            </a:r>
          </a:p>
          <a:p>
            <a:r>
              <a:rPr lang="en-GB" sz="2400" dirty="0"/>
              <a:t>Players must not have mobile phones </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24173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882" y="412124"/>
            <a:ext cx="10818253" cy="5724644"/>
          </a:xfrm>
          <a:prstGeom prst="rect">
            <a:avLst/>
          </a:prstGeom>
          <a:noFill/>
        </p:spPr>
        <p:txBody>
          <a:bodyPr wrap="square" rtlCol="0">
            <a:spAutoFit/>
          </a:bodyPr>
          <a:lstStyle/>
          <a:p>
            <a:r>
              <a:rPr lang="en-GB" sz="2400" dirty="0">
                <a:latin typeface="Arial Rounded MT Bold" panose="020F0704030504030204" pitchFamily="34" charset="0"/>
              </a:rPr>
              <a:t>The Laws of Chess is divided into four sections.</a:t>
            </a:r>
          </a:p>
          <a:p>
            <a:endParaRPr lang="en-GB" sz="2400" dirty="0">
              <a:latin typeface="Arial Rounded MT Bold" panose="020F0704030504030204" pitchFamily="34" charset="0"/>
            </a:endParaRPr>
          </a:p>
          <a:p>
            <a:pPr marL="285750" indent="-285750">
              <a:buFont typeface="Arial" panose="020B0604020202020204" pitchFamily="34" charset="0"/>
              <a:buChar char="•"/>
            </a:pPr>
            <a:r>
              <a:rPr lang="en-GB" sz="2400" dirty="0">
                <a:latin typeface="Arial Rounded MT Bold" panose="020F0704030504030204" pitchFamily="34" charset="0"/>
              </a:rPr>
              <a:t>Basic Rules of Play – information on how to set up the board, how the pieces move and how to finish a game</a:t>
            </a:r>
          </a:p>
          <a:p>
            <a:pPr marL="285750" indent="-285750">
              <a:buFont typeface="Arial" panose="020B0604020202020204" pitchFamily="34" charset="0"/>
              <a:buChar char="•"/>
            </a:pPr>
            <a:endParaRPr lang="en-GB" sz="2400" dirty="0">
              <a:latin typeface="Arial Rounded MT Bold" panose="020F0704030504030204" pitchFamily="34" charset="0"/>
            </a:endParaRPr>
          </a:p>
          <a:p>
            <a:pPr marL="285750" indent="-285750">
              <a:buFont typeface="Arial" panose="020B0604020202020204" pitchFamily="34" charset="0"/>
              <a:buChar char="•"/>
            </a:pPr>
            <a:r>
              <a:rPr lang="en-GB" sz="2400" dirty="0">
                <a:latin typeface="Arial Rounded MT Bold" panose="020F0704030504030204" pitchFamily="34" charset="0"/>
              </a:rPr>
              <a:t>Tournament Rules – information on how to use a </a:t>
            </a:r>
            <a:r>
              <a:rPr lang="en-GB" sz="2400" dirty="0" err="1">
                <a:latin typeface="Arial Rounded MT Bold" panose="020F0704030504030204" pitchFamily="34" charset="0"/>
              </a:rPr>
              <a:t>chessclock</a:t>
            </a:r>
            <a:r>
              <a:rPr lang="en-GB" sz="2400" dirty="0">
                <a:latin typeface="Arial Rounded MT Bold" panose="020F0704030504030204" pitchFamily="34" charset="0"/>
              </a:rPr>
              <a:t>, how to deal with irregularities, the conduct of the players and the role of the arbiter.</a:t>
            </a:r>
          </a:p>
          <a:p>
            <a:pPr marL="285750" indent="-285750">
              <a:buFont typeface="Arial" panose="020B0604020202020204" pitchFamily="34" charset="0"/>
              <a:buChar char="•"/>
            </a:pPr>
            <a:endParaRPr lang="en-GB" sz="2400" dirty="0">
              <a:latin typeface="Arial Rounded MT Bold" panose="020F0704030504030204" pitchFamily="34" charset="0"/>
            </a:endParaRPr>
          </a:p>
          <a:p>
            <a:pPr marL="285750" indent="-285750">
              <a:buFont typeface="Arial" panose="020B0604020202020204" pitchFamily="34" charset="0"/>
              <a:buChar char="•"/>
            </a:pPr>
            <a:r>
              <a:rPr lang="en-GB" sz="2400" dirty="0">
                <a:latin typeface="Arial Rounded MT Bold" panose="020F0704030504030204" pitchFamily="34" charset="0"/>
              </a:rPr>
              <a:t>Appendices – Additional info on </a:t>
            </a:r>
            <a:r>
              <a:rPr lang="en-GB" sz="2400" dirty="0" err="1">
                <a:latin typeface="Arial Rounded MT Bold" panose="020F0704030504030204" pitchFamily="34" charset="0"/>
              </a:rPr>
              <a:t>Rapidplay</a:t>
            </a:r>
            <a:r>
              <a:rPr lang="en-GB" sz="2400" dirty="0">
                <a:latin typeface="Arial Rounded MT Bold" panose="020F0704030504030204" pitchFamily="34" charset="0"/>
              </a:rPr>
              <a:t>, Blitz, Notation</a:t>
            </a:r>
          </a:p>
          <a:p>
            <a:endParaRPr lang="en-GB" sz="2400" dirty="0">
              <a:latin typeface="Arial Rounded MT Bold" panose="020F0704030504030204" pitchFamily="34" charset="0"/>
            </a:endParaRPr>
          </a:p>
          <a:p>
            <a:pPr marL="342900" indent="-342900">
              <a:buFont typeface="Arial" panose="020B0604020202020204" pitchFamily="34" charset="0"/>
              <a:buChar char="•"/>
            </a:pPr>
            <a:r>
              <a:rPr lang="en-GB" sz="2400" dirty="0">
                <a:latin typeface="Arial Rounded MT Bold" panose="020F0704030504030204" pitchFamily="34" charset="0"/>
              </a:rPr>
              <a:t>Guidelines - Adjourned games, Blind players, Quickplay finishes and Chess960 (Fischer Random).</a:t>
            </a: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p:txBody>
      </p:sp>
      <p:sp>
        <p:nvSpPr>
          <p:cNvPr id="3" name="Footer Placeholder 2"/>
          <p:cNvSpPr>
            <a:spLocks noGrp="1"/>
          </p:cNvSpPr>
          <p:nvPr>
            <p:ph type="ftr" sz="quarter" idx="11"/>
          </p:nvPr>
        </p:nvSpPr>
        <p:spPr/>
        <p:txBody>
          <a:bodyPr/>
          <a:lstStyle/>
          <a:p>
            <a:r>
              <a:rPr lang="en-US"/>
              <a:t>FIDE Laws of Chess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394" y="3970090"/>
            <a:ext cx="2285714" cy="2285714"/>
          </a:xfrm>
          <a:prstGeom prst="rect">
            <a:avLst/>
          </a:prstGeom>
        </p:spPr>
      </p:pic>
    </p:spTree>
    <p:extLst>
      <p:ext uri="{BB962C8B-B14F-4D97-AF65-F5344CB8AC3E}">
        <p14:creationId xmlns:p14="http://schemas.microsoft.com/office/powerpoint/2010/main" val="1942385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Mobiles</a:t>
            </a:r>
          </a:p>
        </p:txBody>
      </p:sp>
      <p:sp>
        <p:nvSpPr>
          <p:cNvPr id="3" name="Content Placeholder 2"/>
          <p:cNvSpPr>
            <a:spLocks noGrp="1"/>
          </p:cNvSpPr>
          <p:nvPr>
            <p:ph idx="1"/>
          </p:nvPr>
        </p:nvSpPr>
        <p:spPr/>
        <p:txBody>
          <a:bodyPr>
            <a:normAutofit/>
          </a:bodyPr>
          <a:lstStyle/>
          <a:p>
            <a:r>
              <a:rPr lang="en-GB" b="1" dirty="0"/>
              <a:t>Mobile phones etc are banned unless a tournament specifies otherwise.</a:t>
            </a:r>
          </a:p>
          <a:p>
            <a:r>
              <a:rPr lang="en-GB" b="1" dirty="0"/>
              <a:t>Even then phones must be off and stored in a bag.</a:t>
            </a:r>
          </a:p>
          <a:p>
            <a:r>
              <a:rPr lang="en-GB" b="1" dirty="0"/>
              <a:t>Many players and spectators do not understand that a phone in silent or aircraft mode is not off.</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404217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 of players</a:t>
            </a:r>
          </a:p>
        </p:txBody>
      </p:sp>
      <p:sp>
        <p:nvSpPr>
          <p:cNvPr id="3" name="Content Placeholder 2"/>
          <p:cNvSpPr>
            <a:spLocks noGrp="1"/>
          </p:cNvSpPr>
          <p:nvPr>
            <p:ph idx="1"/>
          </p:nvPr>
        </p:nvSpPr>
        <p:spPr/>
        <p:txBody>
          <a:bodyPr>
            <a:normAutofit/>
          </a:bodyPr>
          <a:lstStyle/>
          <a:p>
            <a:r>
              <a:rPr lang="en-GB" sz="2400" dirty="0"/>
              <a:t>Players who have finished their games are spectators</a:t>
            </a:r>
          </a:p>
          <a:p>
            <a:r>
              <a:rPr lang="en-GB" sz="2400" dirty="0"/>
              <a:t>Players should not distract their opponents</a:t>
            </a:r>
          </a:p>
          <a:p>
            <a:r>
              <a:rPr lang="en-GB" sz="2400" dirty="0"/>
              <a:t>Persistent refusal to comply with the Laws shall be penalised with the loss of the game</a:t>
            </a:r>
          </a:p>
          <a:p>
            <a:r>
              <a:rPr lang="en-GB" sz="2400" dirty="0"/>
              <a:t>Players may ask arbiters to explain points of law</a:t>
            </a:r>
          </a:p>
          <a:p>
            <a:r>
              <a:rPr lang="en-GB" sz="2400" dirty="0"/>
              <a:t>Players normally have the right to appeal an arbiter’s decision</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51562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Arbiter</a:t>
            </a:r>
          </a:p>
        </p:txBody>
      </p:sp>
      <p:sp>
        <p:nvSpPr>
          <p:cNvPr id="3" name="Content Placeholder 2"/>
          <p:cNvSpPr>
            <a:spLocks noGrp="1"/>
          </p:cNvSpPr>
          <p:nvPr>
            <p:ph idx="1"/>
          </p:nvPr>
        </p:nvSpPr>
        <p:spPr>
          <a:xfrm>
            <a:off x="1154954" y="2380129"/>
            <a:ext cx="8825659" cy="3639671"/>
          </a:xfrm>
        </p:spPr>
        <p:txBody>
          <a:bodyPr>
            <a:normAutofit fontScale="77500" lnSpcReduction="20000"/>
          </a:bodyPr>
          <a:lstStyle/>
          <a:p>
            <a:r>
              <a:rPr lang="en-GB" sz="3100" dirty="0"/>
              <a:t>This will be covered in more detail in the section on Duties of an Arbiter.</a:t>
            </a:r>
          </a:p>
          <a:p>
            <a:r>
              <a:rPr lang="en-GB" sz="3100" dirty="0"/>
              <a:t>Penalties available to an arbiter</a:t>
            </a:r>
          </a:p>
          <a:p>
            <a:r>
              <a:rPr lang="en-GB" sz="3100" dirty="0"/>
              <a:t>Warning</a:t>
            </a:r>
          </a:p>
          <a:p>
            <a:r>
              <a:rPr lang="en-GB" sz="3100" dirty="0"/>
              <a:t>Increase opponent’s time</a:t>
            </a:r>
          </a:p>
          <a:p>
            <a:r>
              <a:rPr lang="en-GB" sz="3100" dirty="0"/>
              <a:t>Reduce time of offender</a:t>
            </a:r>
          </a:p>
          <a:p>
            <a:r>
              <a:rPr lang="en-GB" sz="3100" dirty="0"/>
              <a:t>Reduce points scored by offender</a:t>
            </a:r>
          </a:p>
          <a:p>
            <a:r>
              <a:rPr lang="en-GB" sz="3100" dirty="0"/>
              <a:t>Fine</a:t>
            </a:r>
          </a:p>
          <a:p>
            <a:r>
              <a:rPr lang="en-GB" sz="3100" dirty="0"/>
              <a:t>Expulsion from tournament or a number of rounds</a:t>
            </a:r>
          </a:p>
          <a:p>
            <a:endParaRPr lang="en-GB" dirty="0"/>
          </a:p>
          <a:p>
            <a:endParaRPr lang="en-GB" dirty="0"/>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98999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A - </a:t>
            </a:r>
            <a:r>
              <a:rPr lang="en-GB" dirty="0" err="1"/>
              <a:t>Rapidplay</a:t>
            </a:r>
            <a:endParaRPr lang="en-GB" dirty="0"/>
          </a:p>
        </p:txBody>
      </p:sp>
      <p:sp>
        <p:nvSpPr>
          <p:cNvPr id="3" name="Content Placeholder 2"/>
          <p:cNvSpPr>
            <a:spLocks noGrp="1"/>
          </p:cNvSpPr>
          <p:nvPr>
            <p:ph idx="1"/>
          </p:nvPr>
        </p:nvSpPr>
        <p:spPr>
          <a:xfrm>
            <a:off x="1154954" y="2603500"/>
            <a:ext cx="8825659" cy="3788338"/>
          </a:xfrm>
        </p:spPr>
        <p:txBody>
          <a:bodyPr>
            <a:normAutofit/>
          </a:bodyPr>
          <a:lstStyle/>
          <a:p>
            <a:r>
              <a:rPr lang="en-GB" sz="2000" dirty="0"/>
              <a:t>A </a:t>
            </a:r>
            <a:r>
              <a:rPr lang="en-GB" sz="2000" dirty="0" err="1"/>
              <a:t>Rapidplay</a:t>
            </a:r>
            <a:r>
              <a:rPr lang="en-GB" sz="2000" dirty="0"/>
              <a:t> Game is more than 10 but less than 60 minutes (based on 60 moves)</a:t>
            </a:r>
          </a:p>
          <a:p>
            <a:r>
              <a:rPr lang="en-GB" sz="2000" dirty="0"/>
              <a:t>Players do not need to record the moves</a:t>
            </a:r>
          </a:p>
          <a:p>
            <a:r>
              <a:rPr lang="en-GB" sz="2000" dirty="0"/>
              <a:t>Normal laws may apply if one arbiter per 3 games and each game recorded (must be stated in advance and apply to the whole event]</a:t>
            </a:r>
          </a:p>
          <a:p>
            <a:pPr marL="0" indent="0">
              <a:buNone/>
            </a:pPr>
            <a:r>
              <a:rPr lang="en-GB" sz="2000" dirty="0"/>
              <a:t>Otherwise</a:t>
            </a:r>
          </a:p>
          <a:p>
            <a:r>
              <a:rPr lang="en-GB" sz="2000" dirty="0"/>
              <a:t>After 10 moves each (a) no change to clock settings and (b) no claim can be accepted regarding incorrect set up.  If king or rook positioned wrongly castling between them is not allowed</a:t>
            </a:r>
          </a:p>
          <a:p>
            <a:endParaRPr lang="en-GB" dirty="0"/>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4031340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A - </a:t>
            </a:r>
            <a:r>
              <a:rPr lang="en-GB" dirty="0" err="1"/>
              <a:t>Rapidplay</a:t>
            </a:r>
            <a:endParaRPr lang="en-GB" dirty="0"/>
          </a:p>
        </p:txBody>
      </p:sp>
      <p:sp>
        <p:nvSpPr>
          <p:cNvPr id="3" name="Content Placeholder 2"/>
          <p:cNvSpPr>
            <a:spLocks noGrp="1"/>
          </p:cNvSpPr>
          <p:nvPr>
            <p:ph idx="1"/>
          </p:nvPr>
        </p:nvSpPr>
        <p:spPr/>
        <p:txBody>
          <a:bodyPr/>
          <a:lstStyle/>
          <a:p>
            <a:r>
              <a:rPr lang="en-GB" sz="2400" dirty="0"/>
              <a:t>The arbiter or opponent can indicate an illegal move before the opponent makes his next move.  Such a game is lost by the player if it is the second offence unless the opponent cannot get checkmate.</a:t>
            </a:r>
          </a:p>
          <a:p>
            <a:r>
              <a:rPr lang="en-GB" sz="2400" dirty="0"/>
              <a:t>If the arbiter doesn’t intervene or opponent doesn’t claim the game then continues with the illegal move played.  It can only be corrected if both players agree.</a:t>
            </a:r>
          </a:p>
          <a:p>
            <a:endParaRPr lang="en-GB" dirty="0"/>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1647752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A - </a:t>
            </a:r>
            <a:r>
              <a:rPr lang="en-GB" dirty="0" err="1"/>
              <a:t>Rapidplay</a:t>
            </a:r>
            <a:endParaRPr lang="en-GB" dirty="0"/>
          </a:p>
        </p:txBody>
      </p:sp>
      <p:sp>
        <p:nvSpPr>
          <p:cNvPr id="3" name="Content Placeholder 2"/>
          <p:cNvSpPr>
            <a:spLocks noGrp="1"/>
          </p:cNvSpPr>
          <p:nvPr>
            <p:ph idx="1"/>
          </p:nvPr>
        </p:nvSpPr>
        <p:spPr/>
        <p:txBody>
          <a:bodyPr>
            <a:normAutofit/>
          </a:bodyPr>
          <a:lstStyle/>
          <a:p>
            <a:r>
              <a:rPr lang="en-GB" sz="2400" dirty="0"/>
              <a:t>If the arbiter observes both kings in check or a pawn on the promotion square has not been exchanged he shall wait until the next move is completed.  If the illegal position is still on the board he shall declare the game drawn.</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938768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58DF-A9B0-49EB-B3EC-47D0E1DCF1A8}"/>
              </a:ext>
            </a:extLst>
          </p:cNvPr>
          <p:cNvSpPr>
            <a:spLocks noGrp="1"/>
          </p:cNvSpPr>
          <p:nvPr>
            <p:ph type="title"/>
          </p:nvPr>
        </p:nvSpPr>
        <p:spPr/>
        <p:txBody>
          <a:bodyPr/>
          <a:lstStyle/>
          <a:p>
            <a:r>
              <a:rPr lang="en-GB" dirty="0"/>
              <a:t>Appendix A - </a:t>
            </a:r>
            <a:r>
              <a:rPr lang="en-GB" dirty="0" err="1"/>
              <a:t>Rapidplay</a:t>
            </a:r>
            <a:endParaRPr lang="en-KE" dirty="0"/>
          </a:p>
        </p:txBody>
      </p:sp>
      <p:sp>
        <p:nvSpPr>
          <p:cNvPr id="3" name="Text Placeholder 2">
            <a:extLst>
              <a:ext uri="{FF2B5EF4-FFF2-40B4-BE49-F238E27FC236}">
                <a16:creationId xmlns:a16="http://schemas.microsoft.com/office/drawing/2014/main" id="{09FCC96E-BA04-4A4D-80E5-27B0D04E5963}"/>
              </a:ext>
            </a:extLst>
          </p:cNvPr>
          <p:cNvSpPr>
            <a:spLocks noGrp="1"/>
          </p:cNvSpPr>
          <p:nvPr>
            <p:ph type="body" sz="half" idx="2"/>
          </p:nvPr>
        </p:nvSpPr>
        <p:spPr>
          <a:xfrm>
            <a:off x="3545058" y="3543300"/>
            <a:ext cx="8085832" cy="2476500"/>
          </a:xfrm>
        </p:spPr>
        <p:txBody>
          <a:bodyPr>
            <a:normAutofit lnSpcReduction="10000"/>
          </a:bodyPr>
          <a:lstStyle/>
          <a:p>
            <a:r>
              <a:rPr lang="en-GB" dirty="0"/>
              <a:t>An arbiter sees this position during a game to see Black play g6 and start White’s clock.  It is an illegal position as both are in check.</a:t>
            </a:r>
          </a:p>
          <a:p>
            <a:r>
              <a:rPr lang="en-GB" dirty="0"/>
              <a:t>The arbiter must wait until White moves.</a:t>
            </a:r>
          </a:p>
          <a:p>
            <a:r>
              <a:rPr lang="en-GB" dirty="0"/>
              <a:t>If White plays Kf2 for example the position is still illegal and the arbiter declares the game drawn.</a:t>
            </a:r>
          </a:p>
          <a:p>
            <a:r>
              <a:rPr lang="en-GB" dirty="0"/>
              <a:t>If White plays Kf1 the position is no longer illegal but the arbiter must still wait.  If Black plays a2 then the arbiter declares that an illegal move as Black is still in check and punishes it </a:t>
            </a:r>
            <a:r>
              <a:rPr lang="en-GB"/>
              <a:t>by the Laws.</a:t>
            </a:r>
            <a:endParaRPr lang="en-KE" dirty="0"/>
          </a:p>
        </p:txBody>
      </p:sp>
      <p:sp>
        <p:nvSpPr>
          <p:cNvPr id="4" name="Footer Placeholder 3">
            <a:extLst>
              <a:ext uri="{FF2B5EF4-FFF2-40B4-BE49-F238E27FC236}">
                <a16:creationId xmlns:a16="http://schemas.microsoft.com/office/drawing/2014/main" id="{2B041690-7688-4D53-A640-889BFE09A3DA}"/>
              </a:ext>
            </a:extLst>
          </p:cNvPr>
          <p:cNvSpPr>
            <a:spLocks noGrp="1"/>
          </p:cNvSpPr>
          <p:nvPr>
            <p:ph type="ftr" sz="quarter" idx="11"/>
          </p:nvPr>
        </p:nvSpPr>
        <p:spPr/>
        <p:txBody>
          <a:bodyPr/>
          <a:lstStyle/>
          <a:p>
            <a:r>
              <a:rPr lang="en-US"/>
              <a:t>FIDE Laws of Chess</a:t>
            </a:r>
            <a:endParaRPr lang="en-US" dirty="0"/>
          </a:p>
        </p:txBody>
      </p:sp>
      <p:pic>
        <p:nvPicPr>
          <p:cNvPr id="8" name="Picture 7">
            <a:extLst>
              <a:ext uri="{FF2B5EF4-FFF2-40B4-BE49-F238E27FC236}">
                <a16:creationId xmlns:a16="http://schemas.microsoft.com/office/drawing/2014/main" id="{23BECF56-0B8D-4E64-9FC5-5A0AD11316F2}"/>
              </a:ext>
            </a:extLst>
          </p:cNvPr>
          <p:cNvPicPr>
            <a:picLocks noChangeAspect="1"/>
          </p:cNvPicPr>
          <p:nvPr/>
        </p:nvPicPr>
        <p:blipFill>
          <a:blip r:embed="rId2"/>
          <a:stretch>
            <a:fillRect/>
          </a:stretch>
        </p:blipFill>
        <p:spPr>
          <a:xfrm>
            <a:off x="561110" y="3124200"/>
            <a:ext cx="2838450" cy="2895600"/>
          </a:xfrm>
          <a:prstGeom prst="rect">
            <a:avLst/>
          </a:prstGeom>
        </p:spPr>
      </p:pic>
    </p:spTree>
    <p:extLst>
      <p:ext uri="{BB962C8B-B14F-4D97-AF65-F5344CB8AC3E}">
        <p14:creationId xmlns:p14="http://schemas.microsoft.com/office/powerpoint/2010/main" val="3575032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B - Blitz</a:t>
            </a:r>
          </a:p>
        </p:txBody>
      </p:sp>
      <p:sp>
        <p:nvSpPr>
          <p:cNvPr id="3" name="Content Placeholder 2"/>
          <p:cNvSpPr>
            <a:spLocks noGrp="1"/>
          </p:cNvSpPr>
          <p:nvPr>
            <p:ph idx="1"/>
          </p:nvPr>
        </p:nvSpPr>
        <p:spPr/>
        <p:txBody>
          <a:bodyPr>
            <a:normAutofit/>
          </a:bodyPr>
          <a:lstStyle/>
          <a:p>
            <a:r>
              <a:rPr lang="en-GB" sz="2400" dirty="0"/>
              <a:t>A blitz game is 10 minutes or less</a:t>
            </a:r>
          </a:p>
          <a:p>
            <a:r>
              <a:rPr lang="en-GB" sz="2400" dirty="0"/>
              <a:t>Penalties of 2 minutes in standard play are 1 minute in blitz</a:t>
            </a:r>
          </a:p>
          <a:p>
            <a:r>
              <a:rPr lang="en-GB" sz="2400" dirty="0"/>
              <a:t>Normal rules apply if one arbiter per game and it is recorded.</a:t>
            </a:r>
          </a:p>
          <a:p>
            <a:pPr marL="0" indent="0">
              <a:buNone/>
            </a:pPr>
            <a:r>
              <a:rPr lang="en-GB" sz="2400" dirty="0"/>
              <a:t>Otherwise </a:t>
            </a:r>
            <a:r>
              <a:rPr lang="en-GB" sz="2400" dirty="0" err="1"/>
              <a:t>Rapidplay</a:t>
            </a:r>
            <a:r>
              <a:rPr lang="en-GB" sz="2400" dirty="0"/>
              <a:t> rules apply</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027661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C – Algebraic Notation</a:t>
            </a:r>
          </a:p>
        </p:txBody>
      </p:sp>
      <p:sp>
        <p:nvSpPr>
          <p:cNvPr id="3" name="Content Placeholder 2"/>
          <p:cNvSpPr>
            <a:spLocks noGrp="1"/>
          </p:cNvSpPr>
          <p:nvPr>
            <p:ph idx="1"/>
          </p:nvPr>
        </p:nvSpPr>
        <p:spPr/>
        <p:txBody>
          <a:bodyPr>
            <a:normAutofit/>
          </a:bodyPr>
          <a:lstStyle/>
          <a:p>
            <a:r>
              <a:rPr lang="en-GB" sz="2400" dirty="0"/>
              <a:t>Indicating captures (x) is now optional</a:t>
            </a:r>
          </a:p>
          <a:p>
            <a:endParaRPr lang="en-GB" sz="2400" dirty="0"/>
          </a:p>
        </p:txBody>
      </p:sp>
      <p:sp>
        <p:nvSpPr>
          <p:cNvPr id="4" name="Footer Placeholder 3"/>
          <p:cNvSpPr>
            <a:spLocks noGrp="1"/>
          </p:cNvSpPr>
          <p:nvPr>
            <p:ph type="ftr" sz="quarter" idx="11"/>
          </p:nvPr>
        </p:nvSpPr>
        <p:spPr/>
        <p:txBody>
          <a:bodyPr/>
          <a:lstStyle/>
          <a:p>
            <a:r>
              <a:rPr lang="en-US"/>
              <a:t>FIDE Laws of Chess</a:t>
            </a:r>
            <a:endParaRPr lang="en-US" dirty="0"/>
          </a:p>
        </p:txBody>
      </p:sp>
      <p:pic>
        <p:nvPicPr>
          <p:cNvPr id="5" name="Picture 4"/>
          <p:cNvPicPr>
            <a:picLocks noChangeAspect="1"/>
          </p:cNvPicPr>
          <p:nvPr/>
        </p:nvPicPr>
        <p:blipFill>
          <a:blip r:embed="rId2"/>
          <a:stretch>
            <a:fillRect/>
          </a:stretch>
        </p:blipFill>
        <p:spPr>
          <a:xfrm>
            <a:off x="1001599" y="3193273"/>
            <a:ext cx="2620131" cy="2576462"/>
          </a:xfrm>
          <a:prstGeom prst="rect">
            <a:avLst/>
          </a:prstGeom>
        </p:spPr>
      </p:pic>
      <p:sp>
        <p:nvSpPr>
          <p:cNvPr id="6" name="TextBox 5"/>
          <p:cNvSpPr txBox="1"/>
          <p:nvPr/>
        </p:nvSpPr>
        <p:spPr>
          <a:xfrm>
            <a:off x="6233375" y="3461411"/>
            <a:ext cx="2202287" cy="2308324"/>
          </a:xfrm>
          <a:prstGeom prst="rect">
            <a:avLst/>
          </a:prstGeom>
          <a:noFill/>
        </p:spPr>
        <p:txBody>
          <a:bodyPr wrap="square" rtlCol="0">
            <a:spAutoFit/>
          </a:bodyPr>
          <a:lstStyle/>
          <a:p>
            <a:r>
              <a:rPr lang="en-GB" dirty="0"/>
              <a:t>1. e4 e5 2. Nf3 Nf6 3. d4 exd4 4. e5 Ne4 5. Qxd4 d5 6. exd6e.p. Nxd6 7. Bg5 Nc6 8. Qe3+3 Be7 9.</a:t>
            </a:r>
          </a:p>
          <a:p>
            <a:r>
              <a:rPr lang="en-GB" dirty="0"/>
              <a:t>Nbd2 0‐0 10. 0‐0‐0 Re8 11. Kb1 (=)</a:t>
            </a:r>
          </a:p>
        </p:txBody>
      </p:sp>
    </p:spTree>
    <p:extLst>
      <p:ext uri="{BB962C8B-B14F-4D97-AF65-F5344CB8AC3E}">
        <p14:creationId xmlns:p14="http://schemas.microsoft.com/office/powerpoint/2010/main" val="2215532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Appendix D – Rules for playing with blind and visually disabled players</a:t>
            </a:r>
          </a:p>
        </p:txBody>
      </p:sp>
      <p:sp>
        <p:nvSpPr>
          <p:cNvPr id="4" name="Footer Placeholder 3"/>
          <p:cNvSpPr>
            <a:spLocks noGrp="1"/>
          </p:cNvSpPr>
          <p:nvPr>
            <p:ph type="ftr" sz="quarter" idx="11"/>
          </p:nvPr>
        </p:nvSpPr>
        <p:spPr/>
        <p:txBody>
          <a:bodyPr/>
          <a:lstStyle/>
          <a:p>
            <a:r>
              <a:rPr lang="en-US"/>
              <a:t>FIDE Laws of Chess</a:t>
            </a:r>
            <a:endParaRPr lang="en-US" dirty="0"/>
          </a:p>
        </p:txBody>
      </p:sp>
      <p:sp>
        <p:nvSpPr>
          <p:cNvPr id="7" name="Content Placeholder 2"/>
          <p:cNvSpPr txBox="1">
            <a:spLocks/>
          </p:cNvSpPr>
          <p:nvPr/>
        </p:nvSpPr>
        <p:spPr>
          <a:xfrm>
            <a:off x="1760071" y="2565400"/>
            <a:ext cx="8825659" cy="38264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000" dirty="0"/>
              <a:t>Officially moves transmitted in German but a local or common language may be acceptable</a:t>
            </a:r>
          </a:p>
          <a:p>
            <a:r>
              <a:rPr lang="en-GB" sz="2000" dirty="0"/>
              <a:t>Visually disabled players pieces are considered touched when removed from ‘hole’</a:t>
            </a:r>
          </a:p>
          <a:p>
            <a:r>
              <a:rPr lang="en-GB" sz="2000" dirty="0"/>
              <a:t>The clock is pressed after the move is </a:t>
            </a:r>
          </a:p>
          <a:p>
            <a:pPr marL="0" indent="0">
              <a:buNone/>
            </a:pPr>
            <a:r>
              <a:rPr lang="en-GB" sz="2000" dirty="0"/>
              <a:t>made and announced</a:t>
            </a:r>
          </a:p>
          <a:p>
            <a:r>
              <a:rPr lang="en-GB" sz="2000" dirty="0"/>
              <a:t>Both players must keep score</a:t>
            </a:r>
          </a:p>
          <a:p>
            <a:r>
              <a:rPr lang="en-GB" sz="2000" dirty="0"/>
              <a:t>A slip of the tongue must be corrected </a:t>
            </a:r>
          </a:p>
          <a:p>
            <a:pPr marL="0" indent="0">
              <a:buNone/>
            </a:pPr>
            <a:r>
              <a:rPr lang="en-GB" sz="2000" dirty="0"/>
              <a:t>immediately and before clock is pressed</a:t>
            </a:r>
          </a:p>
          <a:p>
            <a:pPr marL="0" indent="0">
              <a:buNone/>
            </a:pPr>
            <a:endParaRPr lang="en-GB" dirty="0"/>
          </a:p>
          <a:p>
            <a:endParaRPr lang="en-GB" dirty="0"/>
          </a:p>
        </p:txBody>
      </p:sp>
      <p:pic>
        <p:nvPicPr>
          <p:cNvPr id="8" name="Picture 2" descr="Chess for Visually Impaired Kids (Blind Ch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410" y="3796076"/>
            <a:ext cx="3893641" cy="259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7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406400"/>
            <a:ext cx="10668000" cy="4801314"/>
          </a:xfrm>
          <a:prstGeom prst="rect">
            <a:avLst/>
          </a:prstGeom>
          <a:noFill/>
        </p:spPr>
        <p:txBody>
          <a:bodyPr wrap="square" rtlCol="0">
            <a:spAutoFit/>
          </a:bodyPr>
          <a:lstStyle/>
          <a:p>
            <a:r>
              <a:rPr lang="en-GB" sz="2400" b="1" dirty="0">
                <a:latin typeface="Arial Rounded MT Bold" panose="020F0704030504030204" pitchFamily="34" charset="0"/>
              </a:rPr>
              <a:t>PREFACE</a:t>
            </a:r>
          </a:p>
          <a:p>
            <a:endParaRPr lang="en-GB" sz="2400" b="1" dirty="0">
              <a:latin typeface="Arial Rounded MT Bold" panose="020F0704030504030204" pitchFamily="34" charset="0"/>
            </a:endParaRPr>
          </a:p>
          <a:p>
            <a:r>
              <a:rPr lang="en-GB" sz="2400" dirty="0">
                <a:latin typeface="Arial Rounded MT Bold" panose="020F0704030504030204" pitchFamily="34" charset="0"/>
              </a:rPr>
              <a:t>The Laws of Chess cannot cover all possible situations that may arise during a game, nor can they regulate all administrative questions. Where cases are not precisely regulated by an Article of the Laws, it should be possible to reach a correct decision by studying analogous situations which are regulated in the Laws</a:t>
            </a:r>
            <a:r>
              <a:rPr lang="en-GB" sz="2400" dirty="0">
                <a:solidFill>
                  <a:srgbClr val="FF0000"/>
                </a:solidFill>
                <a:latin typeface="Arial Rounded MT Bold" panose="020F0704030504030204" pitchFamily="34" charset="0"/>
              </a:rPr>
              <a:t>. </a:t>
            </a:r>
            <a:r>
              <a:rPr lang="en-GB" sz="2400" dirty="0">
                <a:latin typeface="Arial Rounded MT Bold" panose="020F0704030504030204" pitchFamily="34" charset="0"/>
              </a:rPr>
              <a:t>The Laws assume that arbiters have the necessary competence, sound judgement and absolute objectivity. Too detailed a rule might deprive the arbiter of his freedom of judgement and thus prevent him from finding a solution to a problem dictated by fairness, logic and special factors. FIDE appeals to all chess players and federations to accept this view.</a:t>
            </a:r>
          </a:p>
          <a:p>
            <a:endParaRPr lang="en-GB" dirty="0">
              <a:latin typeface="Arial Rounded MT Bold" panose="020F0704030504030204" pitchFamily="34" charset="0"/>
            </a:endParaRP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28557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D – Rules for playing with blind and visually disabled players</a:t>
            </a:r>
          </a:p>
        </p:txBody>
      </p:sp>
      <p:sp>
        <p:nvSpPr>
          <p:cNvPr id="3" name="Content Placeholder 2"/>
          <p:cNvSpPr>
            <a:spLocks noGrp="1"/>
          </p:cNvSpPr>
          <p:nvPr>
            <p:ph idx="1"/>
          </p:nvPr>
        </p:nvSpPr>
        <p:spPr>
          <a:xfrm>
            <a:off x="1154954" y="2380129"/>
            <a:ext cx="8825659" cy="3639671"/>
          </a:xfrm>
        </p:spPr>
        <p:txBody>
          <a:bodyPr>
            <a:normAutofit lnSpcReduction="10000"/>
          </a:bodyPr>
          <a:lstStyle/>
          <a:p>
            <a:pPr marL="0" indent="0">
              <a:buNone/>
            </a:pPr>
            <a:r>
              <a:rPr lang="en-GB" sz="2000" dirty="0"/>
              <a:t>An assistant may be used by either player to</a:t>
            </a:r>
          </a:p>
          <a:p>
            <a:r>
              <a:rPr lang="en-GB" sz="2000" dirty="0"/>
              <a:t>Make either players move on opponent’s board</a:t>
            </a:r>
          </a:p>
          <a:p>
            <a:r>
              <a:rPr lang="en-GB" sz="2000" dirty="0"/>
              <a:t>Announce the moves of both players</a:t>
            </a:r>
          </a:p>
          <a:p>
            <a:r>
              <a:rPr lang="en-GB" sz="2000" dirty="0"/>
              <a:t>Keep visually handicapped player’s score and start opponent’s clock</a:t>
            </a:r>
          </a:p>
          <a:p>
            <a:r>
              <a:rPr lang="en-GB" sz="2000" dirty="0"/>
              <a:t>Inform VH player, on request, of number of moves made and clock times</a:t>
            </a:r>
          </a:p>
          <a:p>
            <a:r>
              <a:rPr lang="en-GB" sz="2000" dirty="0"/>
              <a:t>Claim game where time limit exceeded and inform arbiter of breach of touch move</a:t>
            </a:r>
          </a:p>
          <a:p>
            <a:r>
              <a:rPr lang="en-GB" sz="2000" dirty="0"/>
              <a:t>Assist if game is adjourned</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605671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 I – Adjourned games</a:t>
            </a:r>
          </a:p>
        </p:txBody>
      </p:sp>
      <p:sp>
        <p:nvSpPr>
          <p:cNvPr id="3" name="Content Placeholder 2"/>
          <p:cNvSpPr>
            <a:spLocks noGrp="1"/>
          </p:cNvSpPr>
          <p:nvPr>
            <p:ph idx="1"/>
          </p:nvPr>
        </p:nvSpPr>
        <p:spPr/>
        <p:txBody>
          <a:bodyPr>
            <a:normAutofit fontScale="92500" lnSpcReduction="10000"/>
          </a:bodyPr>
          <a:lstStyle/>
          <a:p>
            <a:endParaRPr lang="en-GB" sz="2400" dirty="0"/>
          </a:p>
          <a:p>
            <a:r>
              <a:rPr lang="en-GB" sz="2400" dirty="0"/>
              <a:t>Adjournments are when a game is halted to continue at a later time.  The player to move writes his next move down.  This move will be played when the game restarts.</a:t>
            </a:r>
          </a:p>
          <a:p>
            <a:r>
              <a:rPr lang="en-GB" sz="2400" dirty="0"/>
              <a:t>Adjournments may also be used if a game is halted e.g. a player takes ill</a:t>
            </a:r>
          </a:p>
          <a:p>
            <a:r>
              <a:rPr lang="en-GB" sz="2400" dirty="0"/>
              <a:t>If a player seals ‘resigns’ it could be treated as bringing the game into disrepute</a:t>
            </a:r>
          </a:p>
          <a:p>
            <a:r>
              <a:rPr lang="en-GB" sz="2400" dirty="0"/>
              <a:t>Conditional draw offers not allowed – treated as draw offers</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48306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 II – Chess 960</a:t>
            </a:r>
          </a:p>
        </p:txBody>
      </p:sp>
      <p:sp>
        <p:nvSpPr>
          <p:cNvPr id="3" name="Content Placeholder 2"/>
          <p:cNvSpPr>
            <a:spLocks noGrp="1"/>
          </p:cNvSpPr>
          <p:nvPr>
            <p:ph idx="1"/>
          </p:nvPr>
        </p:nvSpPr>
        <p:spPr>
          <a:xfrm>
            <a:off x="1154954" y="2603500"/>
            <a:ext cx="7525407" cy="3416300"/>
          </a:xfrm>
        </p:spPr>
        <p:txBody>
          <a:bodyPr>
            <a:normAutofit/>
          </a:bodyPr>
          <a:lstStyle/>
          <a:p>
            <a:r>
              <a:rPr lang="en-GB" sz="2400" dirty="0"/>
              <a:t>Sometimes called Fischer or Random Chess.  The pieces are placed in one of 960 different layouts.</a:t>
            </a:r>
          </a:p>
          <a:p>
            <a:r>
              <a:rPr lang="en-GB" sz="2400" dirty="0"/>
              <a:t>The white king is placed between the two rooks.  The bishops are placed on opposite colours.</a:t>
            </a:r>
          </a:p>
          <a:p>
            <a:r>
              <a:rPr lang="en-GB" sz="2400" dirty="0"/>
              <a:t>The black pieces are placed opposite the white.</a:t>
            </a:r>
          </a:p>
        </p:txBody>
      </p:sp>
      <p:sp>
        <p:nvSpPr>
          <p:cNvPr id="4" name="Footer Placeholder 3"/>
          <p:cNvSpPr>
            <a:spLocks noGrp="1"/>
          </p:cNvSpPr>
          <p:nvPr>
            <p:ph type="ftr" sz="quarter" idx="11"/>
          </p:nvPr>
        </p:nvSpPr>
        <p:spPr/>
        <p:txBody>
          <a:bodyPr/>
          <a:lstStyle/>
          <a:p>
            <a:r>
              <a:rPr lang="en-US"/>
              <a:t>FIDE Laws of Chess</a:t>
            </a:r>
            <a:endParaRPr lang="en-US" dirty="0"/>
          </a:p>
        </p:txBody>
      </p:sp>
      <p:pic>
        <p:nvPicPr>
          <p:cNvPr id="5" name="Picture 4"/>
          <p:cNvPicPr>
            <a:picLocks noChangeAspect="1"/>
          </p:cNvPicPr>
          <p:nvPr/>
        </p:nvPicPr>
        <p:blipFill>
          <a:blip r:embed="rId2"/>
          <a:stretch>
            <a:fillRect/>
          </a:stretch>
        </p:blipFill>
        <p:spPr>
          <a:xfrm>
            <a:off x="8403546" y="2603500"/>
            <a:ext cx="3367745" cy="3386844"/>
          </a:xfrm>
          <a:prstGeom prst="rect">
            <a:avLst/>
          </a:prstGeom>
        </p:spPr>
      </p:pic>
    </p:spTree>
    <p:extLst>
      <p:ext uri="{BB962C8B-B14F-4D97-AF65-F5344CB8AC3E}">
        <p14:creationId xmlns:p14="http://schemas.microsoft.com/office/powerpoint/2010/main" val="1676926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 III – Quickplay finishes</a:t>
            </a:r>
          </a:p>
        </p:txBody>
      </p:sp>
      <p:sp>
        <p:nvSpPr>
          <p:cNvPr id="3" name="Content Placeholder 2"/>
          <p:cNvSpPr>
            <a:spLocks noGrp="1"/>
          </p:cNvSpPr>
          <p:nvPr>
            <p:ph idx="1"/>
          </p:nvPr>
        </p:nvSpPr>
        <p:spPr/>
        <p:txBody>
          <a:bodyPr/>
          <a:lstStyle/>
          <a:p>
            <a:r>
              <a:rPr lang="en-GB" sz="2400" dirty="0"/>
              <a:t>The final phase of the game where all moves must be completed in finite time (therefore not in incremental games).</a:t>
            </a:r>
          </a:p>
          <a:p>
            <a:r>
              <a:rPr lang="en-GB" sz="2400" dirty="0"/>
              <a:t>Application of this appendix must be announced in advance.</a:t>
            </a:r>
          </a:p>
          <a:p>
            <a:r>
              <a:rPr lang="en-GB" sz="2400" dirty="0"/>
              <a:t>Cannot apply to Blitz</a:t>
            </a:r>
          </a:p>
          <a:p>
            <a:endParaRPr lang="en-GB" dirty="0"/>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630742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Quickplay Finish – III.4</a:t>
            </a:r>
          </a:p>
        </p:txBody>
      </p:sp>
      <p:sp>
        <p:nvSpPr>
          <p:cNvPr id="3" name="Content Placeholder 2"/>
          <p:cNvSpPr>
            <a:spLocks noGrp="1"/>
          </p:cNvSpPr>
          <p:nvPr>
            <p:ph idx="1"/>
          </p:nvPr>
        </p:nvSpPr>
        <p:spPr/>
        <p:txBody>
          <a:bodyPr/>
          <a:lstStyle/>
          <a:p>
            <a:r>
              <a:rPr lang="en-GB" dirty="0"/>
              <a:t>If allowed, the player on the move who has less than two minutes may request introduction of cumulative or time delay of 5 seconds per move.</a:t>
            </a:r>
          </a:p>
          <a:p>
            <a:r>
              <a:rPr lang="en-GB" dirty="0"/>
              <a:t>This is also a draw offer which can be accepted or rejected by the opponent.  Acceptance ends the game.</a:t>
            </a:r>
          </a:p>
          <a:p>
            <a:r>
              <a:rPr lang="en-GB" dirty="0"/>
              <a:t>Otherwise, if arbiter agrees a digital clock is introduced with the 5 second increment or delay.  The opponent is given an extra 2 minutes.</a:t>
            </a:r>
          </a:p>
          <a:p>
            <a:r>
              <a:rPr lang="en-GB" dirty="0"/>
              <a:t>If the arbiter disagrees then III.5 applies.</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527186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Quickplay Finish – III.5</a:t>
            </a:r>
          </a:p>
        </p:txBody>
      </p:sp>
      <p:sp>
        <p:nvSpPr>
          <p:cNvPr id="3" name="Content Placeholder 2"/>
          <p:cNvSpPr>
            <a:spLocks noGrp="1"/>
          </p:cNvSpPr>
          <p:nvPr>
            <p:ph idx="1"/>
          </p:nvPr>
        </p:nvSpPr>
        <p:spPr/>
        <p:txBody>
          <a:bodyPr/>
          <a:lstStyle/>
          <a:p>
            <a:r>
              <a:rPr lang="en-GB" dirty="0"/>
              <a:t>This is the old 10.2/G5 – draw claim in the last two minutes</a:t>
            </a:r>
          </a:p>
          <a:p>
            <a:r>
              <a:rPr lang="en-GB" dirty="0"/>
              <a:t>A player, having the move, in the last two minutes of the final session may claim a draw.</a:t>
            </a:r>
          </a:p>
          <a:p>
            <a:r>
              <a:rPr lang="en-GB" dirty="0"/>
              <a:t>He should stop the clock and summon the arbiter.</a:t>
            </a:r>
          </a:p>
          <a:p>
            <a:r>
              <a:rPr lang="en-GB" dirty="0"/>
              <a:t>If he doesn’t stop his clock the arbiter should</a:t>
            </a:r>
          </a:p>
          <a:p>
            <a:r>
              <a:rPr lang="en-GB" dirty="0"/>
              <a:t>He can claim that his opponent cannot win by normal means or has been making no effort to win by normal means.</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868646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Quickplay Finish – III.5</a:t>
            </a:r>
          </a:p>
        </p:txBody>
      </p:sp>
      <p:sp>
        <p:nvSpPr>
          <p:cNvPr id="3" name="Content Placeholder 2"/>
          <p:cNvSpPr>
            <a:spLocks noGrp="1"/>
          </p:cNvSpPr>
          <p:nvPr>
            <p:ph idx="1"/>
          </p:nvPr>
        </p:nvSpPr>
        <p:spPr/>
        <p:txBody>
          <a:bodyPr/>
          <a:lstStyle/>
          <a:p>
            <a:r>
              <a:rPr lang="en-GB" dirty="0"/>
              <a:t>The arbiter shall make one of three decisions</a:t>
            </a:r>
          </a:p>
          <a:p>
            <a:r>
              <a:rPr lang="en-GB" dirty="0"/>
              <a:t>He shall declare the game drawn if he agrees with the claim</a:t>
            </a:r>
          </a:p>
          <a:p>
            <a:r>
              <a:rPr lang="en-GB" dirty="0"/>
              <a:t>He shall postpone his decision.  In this case try to watch the game.  He must make his decision later in the game or as soon as possible after a flag fall.  The opponent may be given two extra minutes.</a:t>
            </a:r>
          </a:p>
          <a:p>
            <a:r>
              <a:rPr lang="en-GB" dirty="0"/>
              <a:t>He shall reject the claim.  The opponent shall be given 2 extra minutes.</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44432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Quickplay Finish – No Arbiter Present</a:t>
            </a:r>
          </a:p>
        </p:txBody>
      </p:sp>
      <p:sp>
        <p:nvSpPr>
          <p:cNvPr id="3" name="Content Placeholder 2"/>
          <p:cNvSpPr>
            <a:spLocks noGrp="1"/>
          </p:cNvSpPr>
          <p:nvPr>
            <p:ph idx="1"/>
          </p:nvPr>
        </p:nvSpPr>
        <p:spPr/>
        <p:txBody>
          <a:bodyPr/>
          <a:lstStyle/>
          <a:p>
            <a:r>
              <a:rPr lang="en-GB" dirty="0"/>
              <a:t>When the player makes a claim as before the game ends immediately.</a:t>
            </a:r>
          </a:p>
          <a:p>
            <a:r>
              <a:rPr lang="en-GB" dirty="0"/>
              <a:t>If he claims that the opponent cannot win by normal means he must right down final position and get it verified by opponent</a:t>
            </a:r>
          </a:p>
          <a:p>
            <a:r>
              <a:rPr lang="en-GB" dirty="0"/>
              <a:t>If he claims the opponent is making no effort to win he must submit position and up to date </a:t>
            </a:r>
            <a:r>
              <a:rPr lang="en-GB" dirty="0" err="1"/>
              <a:t>scoresheet</a:t>
            </a:r>
            <a:r>
              <a:rPr lang="en-GB" dirty="0"/>
              <a:t>, both verified by opponent.</a:t>
            </a:r>
          </a:p>
          <a:p>
            <a:pPr marL="0" indent="0">
              <a:buNone/>
            </a:pPr>
            <a:r>
              <a:rPr lang="en-GB" dirty="0"/>
              <a:t>	(The </a:t>
            </a:r>
            <a:r>
              <a:rPr lang="en-GB" dirty="0" err="1"/>
              <a:t>scoresheet</a:t>
            </a:r>
            <a:r>
              <a:rPr lang="en-GB" dirty="0"/>
              <a:t> may have been kept by another player, but not visible </a:t>
            </a:r>
            <a:r>
              <a:rPr lang="en-GB"/>
              <a:t>to 	the claimant.)</a:t>
            </a:r>
            <a:endParaRPr lang="en-GB" dirty="0"/>
          </a:p>
          <a:p>
            <a:r>
              <a:rPr lang="en-GB" dirty="0"/>
              <a:t>The claim is referred to an arbiter.</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1989589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3" name="Content Placeholder 2"/>
          <p:cNvSpPr>
            <a:spLocks noGrp="1"/>
          </p:cNvSpPr>
          <p:nvPr>
            <p:ph idx="1"/>
          </p:nvPr>
        </p:nvSpPr>
        <p:spPr/>
        <p:txBody>
          <a:bodyPr/>
          <a:lstStyle/>
          <a:p>
            <a:r>
              <a:rPr lang="en-GB" dirty="0"/>
              <a:t>Unlike the main laws it may change more often than the normal 4 year period.</a:t>
            </a:r>
          </a:p>
          <a:p>
            <a:r>
              <a:rPr lang="en-GB" dirty="0"/>
              <a:t>E-cigarettes have been included in the ban </a:t>
            </a:r>
            <a:r>
              <a:rPr lang="en-GB"/>
              <a:t>on cigarettes.</a:t>
            </a:r>
            <a:endParaRPr lang="en-GB" dirty="0"/>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384907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1110" y="944282"/>
            <a:ext cx="10668000" cy="3323987"/>
          </a:xfrm>
          <a:prstGeom prst="rect">
            <a:avLst/>
          </a:prstGeom>
          <a:noFill/>
        </p:spPr>
        <p:txBody>
          <a:bodyPr wrap="square" rtlCol="0">
            <a:spAutoFit/>
          </a:bodyPr>
          <a:lstStyle/>
          <a:p>
            <a:endParaRPr lang="en-GB" dirty="0">
              <a:latin typeface="Arial Rounded MT Bold" panose="020F0704030504030204" pitchFamily="34" charset="0"/>
            </a:endParaRPr>
          </a:p>
          <a:p>
            <a:r>
              <a:rPr lang="en-GB" sz="2400" dirty="0">
                <a:latin typeface="Arial Rounded MT Bold" panose="020F0704030504030204" pitchFamily="34" charset="0"/>
              </a:rPr>
              <a:t>A necessary condition for a game to be rated by FIDE is that it shall be played according to the FIDE Laws of Chess.</a:t>
            </a:r>
          </a:p>
          <a:p>
            <a:endParaRPr lang="en-GB" sz="2400" dirty="0">
              <a:latin typeface="Arial Rounded MT Bold" panose="020F0704030504030204" pitchFamily="34" charset="0"/>
            </a:endParaRPr>
          </a:p>
          <a:p>
            <a:r>
              <a:rPr lang="en-GB" sz="2400" dirty="0">
                <a:latin typeface="Arial Rounded MT Bold" panose="020F0704030504030204" pitchFamily="34" charset="0"/>
              </a:rPr>
              <a:t>It is recommended that competitive games not rated by FIDE be played according to the FIDE Laws of Chess.</a:t>
            </a:r>
          </a:p>
          <a:p>
            <a:endParaRPr lang="en-GB" sz="2400" dirty="0">
              <a:latin typeface="Arial Rounded MT Bold" panose="020F0704030504030204" pitchFamily="34" charset="0"/>
            </a:endParaRPr>
          </a:p>
          <a:p>
            <a:r>
              <a:rPr lang="en-GB" sz="2400" dirty="0">
                <a:latin typeface="Arial Rounded MT Bold" panose="020F0704030504030204" pitchFamily="34" charset="0"/>
              </a:rPr>
              <a:t>Member federations may ask FIDE to give a ruling on matters relating to the Laws of Chess.</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424082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320" y="467360"/>
            <a:ext cx="10850880" cy="4154984"/>
          </a:xfrm>
          <a:prstGeom prst="rect">
            <a:avLst/>
          </a:prstGeom>
          <a:noFill/>
        </p:spPr>
        <p:txBody>
          <a:bodyPr wrap="square" rtlCol="0">
            <a:spAutoFit/>
          </a:bodyPr>
          <a:lstStyle/>
          <a:p>
            <a:r>
              <a:rPr lang="en-GB" sz="2400" dirty="0">
                <a:latin typeface="Arial Rounded MT Bold" panose="020F0704030504030204" pitchFamily="34" charset="0"/>
              </a:rPr>
              <a:t>BASIC RULES OF PLAY</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1: The nature and objectives of the game of chess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2: The initial position of the pieces on the chessboard</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3: The moves of the pieces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4: The act of moving the pieces</a:t>
            </a:r>
          </a:p>
          <a:p>
            <a:endParaRPr lang="en-GB" sz="2400" dirty="0">
              <a:latin typeface="Arial Rounded MT Bold" panose="020F0704030504030204" pitchFamily="34" charset="0"/>
            </a:endParaRPr>
          </a:p>
          <a:p>
            <a:r>
              <a:rPr lang="en-GB" sz="2400" dirty="0">
                <a:latin typeface="Arial Rounded MT Bold" panose="020F0704030504030204" pitchFamily="34" charset="0"/>
              </a:rPr>
              <a:t>Article 5: The completion of the game</a:t>
            </a:r>
          </a:p>
        </p:txBody>
      </p:sp>
      <p:sp>
        <p:nvSpPr>
          <p:cNvPr id="4" name="Footer Placeholder 3"/>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78730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PROMOTION</a:t>
            </a:r>
          </a:p>
        </p:txBody>
      </p:sp>
      <p:sp>
        <p:nvSpPr>
          <p:cNvPr id="3" name="Content Placeholder 2"/>
          <p:cNvSpPr>
            <a:spLocks noGrp="1"/>
          </p:cNvSpPr>
          <p:nvPr>
            <p:ph sz="half" idx="1"/>
          </p:nvPr>
        </p:nvSpPr>
        <p:spPr/>
        <p:txBody>
          <a:bodyPr/>
          <a:lstStyle/>
          <a:p>
            <a:pPr marL="0" indent="0">
              <a:buNone/>
            </a:pPr>
            <a:r>
              <a:rPr lang="en-GB" dirty="0"/>
              <a:t>4.6 The act of promotion may be performed in various ways:</a:t>
            </a:r>
          </a:p>
          <a:p>
            <a:r>
              <a:rPr lang="en-GB" dirty="0"/>
              <a:t>1. the pawn does not have to be placed on the square of arrival,</a:t>
            </a:r>
          </a:p>
          <a:p>
            <a:r>
              <a:rPr lang="en-GB" dirty="0"/>
              <a:t>2. removing the pawn and putting the new piece on the square of arrival may occur</a:t>
            </a:r>
          </a:p>
        </p:txBody>
      </p:sp>
      <p:pic>
        <p:nvPicPr>
          <p:cNvPr id="6" name="Content Placeholder 5"/>
          <p:cNvPicPr>
            <a:picLocks noGrp="1" noChangeAspect="1"/>
          </p:cNvPicPr>
          <p:nvPr>
            <p:ph sz="half" idx="2"/>
          </p:nvPr>
        </p:nvPicPr>
        <p:blipFill>
          <a:blip r:embed="rId2"/>
          <a:stretch>
            <a:fillRect/>
          </a:stretch>
        </p:blipFill>
        <p:spPr>
          <a:xfrm>
            <a:off x="6896654" y="2603500"/>
            <a:ext cx="3448529" cy="3416300"/>
          </a:xfrm>
          <a:prstGeom prst="rect">
            <a:avLst/>
          </a:prstGeom>
        </p:spPr>
      </p:pic>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252081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PROMOTION</a:t>
            </a:r>
          </a:p>
        </p:txBody>
      </p:sp>
      <p:pic>
        <p:nvPicPr>
          <p:cNvPr id="7" name="Content Placeholder 6"/>
          <p:cNvPicPr>
            <a:picLocks noGrp="1" noChangeAspect="1"/>
          </p:cNvPicPr>
          <p:nvPr>
            <p:ph sz="half" idx="1"/>
          </p:nvPr>
        </p:nvPicPr>
        <p:blipFill>
          <a:blip r:embed="rId2"/>
          <a:stretch>
            <a:fillRect/>
          </a:stretch>
        </p:blipFill>
        <p:spPr>
          <a:xfrm>
            <a:off x="1888438" y="2603500"/>
            <a:ext cx="3358936" cy="34163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915986" y="2603500"/>
            <a:ext cx="3409866" cy="3416300"/>
          </a:xfrm>
          <a:prstGeom prst="rect">
            <a:avLst/>
          </a:prstGeom>
        </p:spPr>
      </p:pic>
      <p:sp>
        <p:nvSpPr>
          <p:cNvPr id="5" name="Footer Placeholder 4"/>
          <p:cNvSpPr>
            <a:spLocks noGrp="1"/>
          </p:cNvSpPr>
          <p:nvPr>
            <p:ph type="ftr" sz="quarter" idx="11"/>
          </p:nvPr>
        </p:nvSpPr>
        <p:spPr/>
        <p:txBody>
          <a:bodyPr/>
          <a:lstStyle/>
          <a:p>
            <a:r>
              <a:rPr lang="en-US"/>
              <a:t>FIDE Laws of Chess</a:t>
            </a:r>
            <a:endParaRPr lang="en-US" dirty="0"/>
          </a:p>
        </p:txBody>
      </p:sp>
      <p:pic>
        <p:nvPicPr>
          <p:cNvPr id="8" name="Picture 7"/>
          <p:cNvPicPr>
            <a:picLocks noChangeAspect="1"/>
          </p:cNvPicPr>
          <p:nvPr/>
        </p:nvPicPr>
        <p:blipFill>
          <a:blip r:embed="rId4"/>
          <a:stretch>
            <a:fillRect/>
          </a:stretch>
        </p:blipFill>
        <p:spPr>
          <a:xfrm>
            <a:off x="1929919" y="2655887"/>
            <a:ext cx="3292990" cy="3311525"/>
          </a:xfrm>
          <a:prstGeom prst="rect">
            <a:avLst/>
          </a:prstGeom>
        </p:spPr>
      </p:pic>
      <p:pic>
        <p:nvPicPr>
          <p:cNvPr id="9" name="Picture 8"/>
          <p:cNvPicPr>
            <a:picLocks noChangeAspect="1"/>
          </p:cNvPicPr>
          <p:nvPr/>
        </p:nvPicPr>
        <p:blipFill>
          <a:blip r:embed="rId4"/>
          <a:stretch>
            <a:fillRect/>
          </a:stretch>
        </p:blipFill>
        <p:spPr>
          <a:xfrm>
            <a:off x="6968275" y="2656749"/>
            <a:ext cx="3305288" cy="3323892"/>
          </a:xfrm>
          <a:prstGeom prst="rect">
            <a:avLst/>
          </a:prstGeom>
        </p:spPr>
      </p:pic>
    </p:spTree>
    <p:extLst>
      <p:ext uri="{BB962C8B-B14F-4D97-AF65-F5344CB8AC3E}">
        <p14:creationId xmlns:p14="http://schemas.microsoft.com/office/powerpoint/2010/main" val="25570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Drawn Position</a:t>
            </a:r>
          </a:p>
        </p:txBody>
      </p:sp>
      <p:pic>
        <p:nvPicPr>
          <p:cNvPr id="6" name="Content Placeholder 5"/>
          <p:cNvPicPr>
            <a:picLocks noGrp="1" noChangeAspect="1"/>
          </p:cNvPicPr>
          <p:nvPr>
            <p:ph sz="half" idx="1"/>
          </p:nvPr>
        </p:nvPicPr>
        <p:blipFill>
          <a:blip r:embed="rId2"/>
          <a:stretch>
            <a:fillRect/>
          </a:stretch>
        </p:blipFill>
        <p:spPr>
          <a:xfrm>
            <a:off x="1866154" y="2603500"/>
            <a:ext cx="3403504" cy="3416300"/>
          </a:xfrm>
          <a:prstGeom prst="rect">
            <a:avLst/>
          </a:prstGeom>
        </p:spPr>
      </p:pic>
      <p:sp>
        <p:nvSpPr>
          <p:cNvPr id="4" name="Content Placeholder 3"/>
          <p:cNvSpPr>
            <a:spLocks noGrp="1"/>
          </p:cNvSpPr>
          <p:nvPr>
            <p:ph sz="half" idx="2"/>
          </p:nvPr>
        </p:nvSpPr>
        <p:spPr/>
        <p:txBody>
          <a:bodyPr/>
          <a:lstStyle/>
          <a:p>
            <a:r>
              <a:rPr lang="en-GB" dirty="0">
                <a:latin typeface="Arial Rounded MT Bold" panose="020F0704030504030204" pitchFamily="34" charset="0"/>
              </a:rPr>
              <a:t>With White to play it is stalemate.</a:t>
            </a:r>
          </a:p>
          <a:p>
            <a:r>
              <a:rPr lang="en-GB" dirty="0">
                <a:latin typeface="Arial Rounded MT Bold" panose="020F0704030504030204" pitchFamily="34" charset="0"/>
              </a:rPr>
              <a:t>This is a draw.</a:t>
            </a:r>
          </a:p>
        </p:txBody>
      </p:sp>
      <p:sp>
        <p:nvSpPr>
          <p:cNvPr id="5" name="Footer Placeholder 4"/>
          <p:cNvSpPr>
            <a:spLocks noGrp="1"/>
          </p:cNvSpPr>
          <p:nvPr>
            <p:ph type="ftr" sz="quarter" idx="11"/>
          </p:nvPr>
        </p:nvSpPr>
        <p:spPr/>
        <p:txBody>
          <a:bodyPr/>
          <a:lstStyle/>
          <a:p>
            <a:r>
              <a:rPr lang="en-US"/>
              <a:t>FIDE Laws of Chess</a:t>
            </a:r>
            <a:endParaRPr lang="en-US" dirty="0"/>
          </a:p>
        </p:txBody>
      </p:sp>
    </p:spTree>
    <p:extLst>
      <p:ext uri="{BB962C8B-B14F-4D97-AF65-F5344CB8AC3E}">
        <p14:creationId xmlns:p14="http://schemas.microsoft.com/office/powerpoint/2010/main" val="546338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19642</TotalTime>
  <Words>3038</Words>
  <Application>Microsoft Office PowerPoint</Application>
  <PresentationFormat>Widescreen</PresentationFormat>
  <Paragraphs>301</Paragraphs>
  <Slides>48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Rounded MT Bold</vt:lpstr>
      <vt:lpstr>Calibri</vt:lpstr>
      <vt:lpstr>Century Gothic</vt:lpstr>
      <vt:lpstr>Wingdings 3</vt:lpstr>
      <vt:lpstr>Ion Boardroom</vt:lpstr>
      <vt:lpstr>FIDE ARBITER COURSE</vt:lpstr>
      <vt:lpstr>FIDE Laws of Chess (2018)</vt:lpstr>
      <vt:lpstr>PowerPoint Presentation</vt:lpstr>
      <vt:lpstr>PowerPoint Presentation</vt:lpstr>
      <vt:lpstr>PowerPoint Presentation</vt:lpstr>
      <vt:lpstr>PowerPoint Presentation</vt:lpstr>
      <vt:lpstr>PROMOTION</vt:lpstr>
      <vt:lpstr>PROMOTION</vt:lpstr>
      <vt:lpstr>Drawn Position</vt:lpstr>
      <vt:lpstr>Drawn Position</vt:lpstr>
      <vt:lpstr>Drawn Position</vt:lpstr>
      <vt:lpstr>Drawn Position</vt:lpstr>
      <vt:lpstr>Other ways to draw</vt:lpstr>
      <vt:lpstr>PowerPoint Presentation</vt:lpstr>
      <vt:lpstr>PowerPoint Presentation</vt:lpstr>
      <vt:lpstr>PowerPoint Presentation</vt:lpstr>
      <vt:lpstr>The chessclock</vt:lpstr>
      <vt:lpstr>Irregularities</vt:lpstr>
      <vt:lpstr>Irregularities</vt:lpstr>
      <vt:lpstr>Illegal Moves</vt:lpstr>
      <vt:lpstr>Recording of Moves</vt:lpstr>
      <vt:lpstr>Recording of Moves</vt:lpstr>
      <vt:lpstr>Recording of Moves</vt:lpstr>
      <vt:lpstr>Drawn Game</vt:lpstr>
      <vt:lpstr>Drawn game</vt:lpstr>
      <vt:lpstr>Drawn game</vt:lpstr>
      <vt:lpstr>Points</vt:lpstr>
      <vt:lpstr>Points</vt:lpstr>
      <vt:lpstr>Conduct of players</vt:lpstr>
      <vt:lpstr>Mobiles</vt:lpstr>
      <vt:lpstr>Conduct of players</vt:lpstr>
      <vt:lpstr>Role of Arbiter</vt:lpstr>
      <vt:lpstr>Appendix A - Rapidplay</vt:lpstr>
      <vt:lpstr>Appendix A - Rapidplay</vt:lpstr>
      <vt:lpstr>Appendix A - Rapidplay</vt:lpstr>
      <vt:lpstr>Appendix A - Rapidplay</vt:lpstr>
      <vt:lpstr>Appendix B - Blitz</vt:lpstr>
      <vt:lpstr>Appendix C – Algebraic Notation</vt:lpstr>
      <vt:lpstr>Appendix D – Rules for playing with blind and visually disabled players</vt:lpstr>
      <vt:lpstr>Appendix D – Rules for playing with blind and visually disabled players</vt:lpstr>
      <vt:lpstr>Guidelines I – Adjourned games</vt:lpstr>
      <vt:lpstr>Guidelines II – Chess 960</vt:lpstr>
      <vt:lpstr>Guidelines III – Quickplay finishes</vt:lpstr>
      <vt:lpstr>Quickplay Finish – III.4</vt:lpstr>
      <vt:lpstr>Quickplay Finish – III.5</vt:lpstr>
      <vt:lpstr>Quickplay Finish – III.5</vt:lpstr>
      <vt:lpstr>Quickplay Finish – No Arbiter Present</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FIDE ARBITER COURSE</dc:title>
  <dc:creator>Alex McFarlane</dc:creator>
  <cp:lastModifiedBy>Alex McFarlane</cp:lastModifiedBy>
  <cp:revision>105</cp:revision>
  <cp:lastPrinted>2018-07-27T13:29:10Z</cp:lastPrinted>
  <dcterms:created xsi:type="dcterms:W3CDTF">2014-08-17T08:20:48Z</dcterms:created>
  <dcterms:modified xsi:type="dcterms:W3CDTF">2019-06-12T10:09:35Z</dcterms:modified>
</cp:coreProperties>
</file>