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3" r:id="rId4"/>
    <p:sldId id="287" r:id="rId5"/>
    <p:sldId id="261" r:id="rId6"/>
    <p:sldId id="258" r:id="rId7"/>
    <p:sldId id="259" r:id="rId8"/>
    <p:sldId id="260" r:id="rId9"/>
    <p:sldId id="262" r:id="rId10"/>
    <p:sldId id="263" r:id="rId11"/>
    <p:sldId id="267" r:id="rId12"/>
    <p:sldId id="268" r:id="rId13"/>
    <p:sldId id="269" r:id="rId14"/>
    <p:sldId id="284" r:id="rId15"/>
    <p:sldId id="285" r:id="rId16"/>
    <p:sldId id="286" r:id="rId17"/>
    <p:sldId id="270" r:id="rId18"/>
    <p:sldId id="274" r:id="rId19"/>
    <p:sldId id="272" r:id="rId20"/>
    <p:sldId id="273" r:id="rId21"/>
    <p:sldId id="271" r:id="rId22"/>
    <p:sldId id="276" r:id="rId23"/>
    <p:sldId id="277" r:id="rId24"/>
    <p:sldId id="280" r:id="rId25"/>
    <p:sldId id="278" r:id="rId26"/>
    <p:sldId id="279" r:id="rId27"/>
    <p:sldId id="281" r:id="rId28"/>
    <p:sldId id="282" r:id="rId29"/>
    <p:sldId id="289" r:id="rId30"/>
    <p:sldId id="291" r:id="rId31"/>
    <p:sldId id="288" r:id="rId32"/>
    <p:sldId id="275" r:id="rId33"/>
    <p:sldId id="290" r:id="rId34"/>
    <p:sldId id="264" r:id="rId35"/>
    <p:sldId id="266"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5" d="100"/>
          <a:sy n="45" d="100"/>
        </p:scale>
        <p:origin x="1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2/24/2018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2/24/2018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2/24/2018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2/24/2018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2/24/2018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2/24/2018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2/24/2018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hyperlink" Target="http://philosophicaldisquisitions.blogspot.com/2010/09/principles-of-distributive-justice.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79349-F8D3-4B81-A811-C5ED7AD10D16}"/>
              </a:ext>
            </a:extLst>
          </p:cNvPr>
          <p:cNvSpPr>
            <a:spLocks noGrp="1"/>
          </p:cNvSpPr>
          <p:nvPr>
            <p:ph type="ctrTitle"/>
          </p:nvPr>
        </p:nvSpPr>
        <p:spPr/>
        <p:txBody>
          <a:bodyPr/>
          <a:lstStyle/>
          <a:p>
            <a:r>
              <a:rPr lang="en-GB" dirty="0"/>
              <a:t>Laws of Chess</a:t>
            </a:r>
            <a:endParaRPr lang="en-KE" dirty="0"/>
          </a:p>
        </p:txBody>
      </p:sp>
      <p:sp>
        <p:nvSpPr>
          <p:cNvPr id="3" name="Subtitle 2">
            <a:extLst>
              <a:ext uri="{FF2B5EF4-FFF2-40B4-BE49-F238E27FC236}">
                <a16:creationId xmlns:a16="http://schemas.microsoft.com/office/drawing/2014/main" id="{A590AD14-FF2C-4FD5-9AEB-315BF86D4E53}"/>
              </a:ext>
            </a:extLst>
          </p:cNvPr>
          <p:cNvSpPr>
            <a:spLocks noGrp="1"/>
          </p:cNvSpPr>
          <p:nvPr>
            <p:ph type="subTitle" idx="1"/>
          </p:nvPr>
        </p:nvSpPr>
        <p:spPr/>
        <p:txBody>
          <a:bodyPr/>
          <a:lstStyle/>
          <a:p>
            <a:r>
              <a:rPr lang="en-GB" dirty="0"/>
              <a:t>A player’s guide for league matches with no arbiter present.</a:t>
            </a:r>
            <a:endParaRPr lang="en-KE" dirty="0"/>
          </a:p>
        </p:txBody>
      </p:sp>
      <p:pic>
        <p:nvPicPr>
          <p:cNvPr id="1026" name="Picture 2" descr="Image result for chess fight">
            <a:extLst>
              <a:ext uri="{FF2B5EF4-FFF2-40B4-BE49-F238E27FC236}">
                <a16:creationId xmlns:a16="http://schemas.microsoft.com/office/drawing/2014/main" id="{37428735-B228-41F9-900D-83838DEBB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6450" y="4559226"/>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F34A6266-4C85-4594-A159-584D1076C5AD}"/>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914648" y="382772"/>
            <a:ext cx="1081841" cy="1945758"/>
          </a:xfrm>
          <a:prstGeom prst="rect">
            <a:avLst/>
          </a:prstGeom>
        </p:spPr>
      </p:pic>
    </p:spTree>
    <p:extLst>
      <p:ext uri="{BB962C8B-B14F-4D97-AF65-F5344CB8AC3E}">
        <p14:creationId xmlns:p14="http://schemas.microsoft.com/office/powerpoint/2010/main" val="4079790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3D374-816F-4AD7-89C5-60240FD518AB}"/>
              </a:ext>
            </a:extLst>
          </p:cNvPr>
          <p:cNvSpPr>
            <a:spLocks noGrp="1"/>
          </p:cNvSpPr>
          <p:nvPr>
            <p:ph type="title"/>
          </p:nvPr>
        </p:nvSpPr>
        <p:spPr/>
        <p:txBody>
          <a:bodyPr/>
          <a:lstStyle/>
          <a:p>
            <a:r>
              <a:rPr lang="en-GB" dirty="0"/>
              <a:t>Failure to Record</a:t>
            </a:r>
            <a:endParaRPr lang="en-KE" dirty="0"/>
          </a:p>
        </p:txBody>
      </p:sp>
      <p:sp>
        <p:nvSpPr>
          <p:cNvPr id="3" name="Content Placeholder 2">
            <a:extLst>
              <a:ext uri="{FF2B5EF4-FFF2-40B4-BE49-F238E27FC236}">
                <a16:creationId xmlns:a16="http://schemas.microsoft.com/office/drawing/2014/main" id="{084D86CE-683B-4B47-A8F8-D63C4DEFF6F9}"/>
              </a:ext>
            </a:extLst>
          </p:cNvPr>
          <p:cNvSpPr>
            <a:spLocks noGrp="1"/>
          </p:cNvSpPr>
          <p:nvPr>
            <p:ph idx="1"/>
          </p:nvPr>
        </p:nvSpPr>
        <p:spPr/>
        <p:txBody>
          <a:bodyPr/>
          <a:lstStyle/>
          <a:p>
            <a:r>
              <a:rPr lang="en-GB" dirty="0"/>
              <a:t>For a third offence the opponent would be entitled to claim the game.</a:t>
            </a:r>
          </a:p>
          <a:p>
            <a:r>
              <a:rPr lang="en-GB" dirty="0"/>
              <a:t>The claim of a game is likely to be (hotly) disputed.</a:t>
            </a:r>
          </a:p>
          <a:p>
            <a:r>
              <a:rPr lang="en-GB" dirty="0"/>
              <a:t>See last two slides for procedures to follow.</a:t>
            </a:r>
          </a:p>
          <a:p>
            <a:r>
              <a:rPr lang="en-GB" dirty="0"/>
              <a:t>Technically recording in descriptive (P-K4) is not recording legally but league rules may allow this for elderly players.  In Britain claiming a league match on these grounds in unlikely to succeed.</a:t>
            </a:r>
            <a:endParaRPr lang="en-KE" dirty="0"/>
          </a:p>
        </p:txBody>
      </p:sp>
    </p:spTree>
    <p:extLst>
      <p:ext uri="{BB962C8B-B14F-4D97-AF65-F5344CB8AC3E}">
        <p14:creationId xmlns:p14="http://schemas.microsoft.com/office/powerpoint/2010/main" val="1309754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4D3B-6009-412F-8B70-BFBC063A67E7}"/>
              </a:ext>
            </a:extLst>
          </p:cNvPr>
          <p:cNvSpPr>
            <a:spLocks noGrp="1"/>
          </p:cNvSpPr>
          <p:nvPr>
            <p:ph type="title"/>
          </p:nvPr>
        </p:nvSpPr>
        <p:spPr/>
        <p:txBody>
          <a:bodyPr/>
          <a:lstStyle/>
          <a:p>
            <a:r>
              <a:rPr lang="en-GB" dirty="0"/>
              <a:t>Common Situation 2 – Illegal Move</a:t>
            </a:r>
            <a:endParaRPr lang="en-KE" dirty="0"/>
          </a:p>
        </p:txBody>
      </p:sp>
      <p:sp>
        <p:nvSpPr>
          <p:cNvPr id="3" name="Content Placeholder 2">
            <a:extLst>
              <a:ext uri="{FF2B5EF4-FFF2-40B4-BE49-F238E27FC236}">
                <a16:creationId xmlns:a16="http://schemas.microsoft.com/office/drawing/2014/main" id="{50819E48-5D1A-4F1C-B190-45B200A8B9F7}"/>
              </a:ext>
            </a:extLst>
          </p:cNvPr>
          <p:cNvSpPr>
            <a:spLocks noGrp="1"/>
          </p:cNvSpPr>
          <p:nvPr>
            <p:ph idx="1"/>
          </p:nvPr>
        </p:nvSpPr>
        <p:spPr/>
        <p:txBody>
          <a:bodyPr>
            <a:normAutofit fontScale="92500" lnSpcReduction="10000"/>
          </a:bodyPr>
          <a:lstStyle/>
          <a:p>
            <a:r>
              <a:rPr lang="en-GB" dirty="0"/>
              <a:t>The Laws now have various situations which count as an illegal move.</a:t>
            </a:r>
          </a:p>
          <a:p>
            <a:r>
              <a:rPr lang="en-GB" dirty="0"/>
              <a:t>The normal illegal move where a player moves a piece to a square that it cannot legally go to </a:t>
            </a:r>
            <a:r>
              <a:rPr lang="en-GB" dirty="0" err="1"/>
              <a:t>e.g</a:t>
            </a:r>
            <a:r>
              <a:rPr lang="en-GB" dirty="0"/>
              <a:t> moving a knight from b1 to d3, moving a piece whilst in check, moving into check, etc</a:t>
            </a:r>
          </a:p>
          <a:p>
            <a:r>
              <a:rPr lang="en-GB" dirty="0"/>
              <a:t>The move must be completed by starting the opponent’s clock before it counts as being illegal.</a:t>
            </a:r>
          </a:p>
          <a:p>
            <a:pPr marL="0" indent="0">
              <a:buNone/>
            </a:pPr>
            <a:r>
              <a:rPr lang="en-GB" dirty="0"/>
              <a:t>Others</a:t>
            </a:r>
          </a:p>
          <a:p>
            <a:r>
              <a:rPr lang="en-GB" dirty="0"/>
              <a:t>Moving with two hands (usually in castling, capturing or promoting).  Moving the piece with one hand and pressing the clock with the other is not allowed but does not count as an illegal move.</a:t>
            </a:r>
            <a:endParaRPr lang="en-KE" dirty="0"/>
          </a:p>
        </p:txBody>
      </p:sp>
    </p:spTree>
    <p:extLst>
      <p:ext uri="{BB962C8B-B14F-4D97-AF65-F5344CB8AC3E}">
        <p14:creationId xmlns:p14="http://schemas.microsoft.com/office/powerpoint/2010/main" val="1310800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13813-A061-41E7-9133-5E189D6D006F}"/>
              </a:ext>
            </a:extLst>
          </p:cNvPr>
          <p:cNvSpPr>
            <a:spLocks noGrp="1"/>
          </p:cNvSpPr>
          <p:nvPr>
            <p:ph type="title"/>
          </p:nvPr>
        </p:nvSpPr>
        <p:spPr/>
        <p:txBody>
          <a:bodyPr/>
          <a:lstStyle/>
          <a:p>
            <a:r>
              <a:rPr lang="en-GB" dirty="0"/>
              <a:t>Illegal Move</a:t>
            </a:r>
            <a:endParaRPr lang="en-KE" dirty="0"/>
          </a:p>
        </p:txBody>
      </p:sp>
      <p:sp>
        <p:nvSpPr>
          <p:cNvPr id="3" name="Content Placeholder 2">
            <a:extLst>
              <a:ext uri="{FF2B5EF4-FFF2-40B4-BE49-F238E27FC236}">
                <a16:creationId xmlns:a16="http://schemas.microsoft.com/office/drawing/2014/main" id="{EAC65ADB-00A5-4B1A-B2C5-4681D8442FAD}"/>
              </a:ext>
            </a:extLst>
          </p:cNvPr>
          <p:cNvSpPr>
            <a:spLocks noGrp="1"/>
          </p:cNvSpPr>
          <p:nvPr>
            <p:ph idx="1"/>
          </p:nvPr>
        </p:nvSpPr>
        <p:spPr/>
        <p:txBody>
          <a:bodyPr/>
          <a:lstStyle/>
          <a:p>
            <a:r>
              <a:rPr lang="en-GB" dirty="0"/>
              <a:t>Promoting without replacing the pawn with another piece.  If this is done then the pawn must be replaced with a queen.</a:t>
            </a:r>
          </a:p>
          <a:p>
            <a:r>
              <a:rPr lang="en-GB" dirty="0"/>
              <a:t>Starting the opponent’s clock without making a move.  (There are some situations where this may not count as an illegal move but are arguable e.g. where a player returns to the board, fails to notice the opponent’s move and assumes he forgot to press the clock after moving.)</a:t>
            </a:r>
            <a:endParaRPr lang="en-KE" dirty="0"/>
          </a:p>
        </p:txBody>
      </p:sp>
    </p:spTree>
    <p:extLst>
      <p:ext uri="{BB962C8B-B14F-4D97-AF65-F5344CB8AC3E}">
        <p14:creationId xmlns:p14="http://schemas.microsoft.com/office/powerpoint/2010/main" val="206199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FF62-CC76-4424-8113-618B7F17DC93}"/>
              </a:ext>
            </a:extLst>
          </p:cNvPr>
          <p:cNvSpPr>
            <a:spLocks noGrp="1"/>
          </p:cNvSpPr>
          <p:nvPr>
            <p:ph type="title"/>
          </p:nvPr>
        </p:nvSpPr>
        <p:spPr/>
        <p:txBody>
          <a:bodyPr/>
          <a:lstStyle/>
          <a:p>
            <a:r>
              <a:rPr lang="en-GB" dirty="0"/>
              <a:t>Illegal Move</a:t>
            </a:r>
            <a:endParaRPr lang="en-KE" dirty="0"/>
          </a:p>
        </p:txBody>
      </p:sp>
      <p:sp>
        <p:nvSpPr>
          <p:cNvPr id="3" name="Content Placeholder 2">
            <a:extLst>
              <a:ext uri="{FF2B5EF4-FFF2-40B4-BE49-F238E27FC236}">
                <a16:creationId xmlns:a16="http://schemas.microsoft.com/office/drawing/2014/main" id="{AAD2BCCE-0591-44AA-828E-FB49588EF633}"/>
              </a:ext>
            </a:extLst>
          </p:cNvPr>
          <p:cNvSpPr>
            <a:spLocks noGrp="1"/>
          </p:cNvSpPr>
          <p:nvPr>
            <p:ph idx="1"/>
          </p:nvPr>
        </p:nvSpPr>
        <p:spPr/>
        <p:txBody>
          <a:bodyPr/>
          <a:lstStyle/>
          <a:p>
            <a:r>
              <a:rPr lang="en-GB" dirty="0"/>
              <a:t>For a first illegal move the penalty is two minutes awarded to the opponent.</a:t>
            </a:r>
          </a:p>
          <a:p>
            <a:r>
              <a:rPr lang="en-GB" dirty="0"/>
              <a:t>For a second illegal move by the same player the penalty is the loss of the game.</a:t>
            </a:r>
          </a:p>
          <a:p>
            <a:pPr marL="0" indent="0">
              <a:buNone/>
            </a:pPr>
            <a:r>
              <a:rPr lang="en-GB" dirty="0"/>
              <a:t>Note that it is important that there is proof of a first illegal move for a claim of the second one to be successful.</a:t>
            </a:r>
            <a:endParaRPr lang="en-KE" dirty="0"/>
          </a:p>
        </p:txBody>
      </p:sp>
    </p:spTree>
    <p:extLst>
      <p:ext uri="{BB962C8B-B14F-4D97-AF65-F5344CB8AC3E}">
        <p14:creationId xmlns:p14="http://schemas.microsoft.com/office/powerpoint/2010/main" val="350494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F5EBF-41F4-474B-B420-7443CC1BD007}"/>
              </a:ext>
            </a:extLst>
          </p:cNvPr>
          <p:cNvSpPr>
            <a:spLocks noGrp="1"/>
          </p:cNvSpPr>
          <p:nvPr>
            <p:ph type="title"/>
          </p:nvPr>
        </p:nvSpPr>
        <p:spPr/>
        <p:txBody>
          <a:bodyPr/>
          <a:lstStyle/>
          <a:p>
            <a:r>
              <a:rPr lang="en-GB" dirty="0"/>
              <a:t>Common Situations 3 – Pressing Clock with the wrong hand</a:t>
            </a:r>
            <a:endParaRPr lang="en-KE" dirty="0"/>
          </a:p>
        </p:txBody>
      </p:sp>
      <p:sp>
        <p:nvSpPr>
          <p:cNvPr id="3" name="Content Placeholder 2">
            <a:extLst>
              <a:ext uri="{FF2B5EF4-FFF2-40B4-BE49-F238E27FC236}">
                <a16:creationId xmlns:a16="http://schemas.microsoft.com/office/drawing/2014/main" id="{79E01F4D-BC46-4D8A-8940-E29A88FC068A}"/>
              </a:ext>
            </a:extLst>
          </p:cNvPr>
          <p:cNvSpPr>
            <a:spLocks noGrp="1"/>
          </p:cNvSpPr>
          <p:nvPr>
            <p:ph idx="1"/>
          </p:nvPr>
        </p:nvSpPr>
        <p:spPr/>
        <p:txBody>
          <a:bodyPr>
            <a:normAutofit lnSpcReduction="10000"/>
          </a:bodyPr>
          <a:lstStyle/>
          <a:p>
            <a:r>
              <a:rPr lang="en-GB" dirty="0"/>
              <a:t>The clock should only be pressed with the hand used to make the move.  The Laws of Chess do not allow both hands to be used in this way.  Note that this is an offence but is not an illegal move.</a:t>
            </a:r>
          </a:p>
          <a:p>
            <a:r>
              <a:rPr lang="en-GB" dirty="0"/>
              <a:t>This can occur when either player is short of time.  Either the player short of time will do it to try to save valuable seconds or the opponent will do it to give the player less time.  Both of these are serious offences and should be pointed out.</a:t>
            </a:r>
          </a:p>
          <a:p>
            <a:r>
              <a:rPr lang="en-GB" dirty="0"/>
              <a:t>A player might use both hands but not gain any time from doing so (occasionally this can be a slower process than using one hand).  In a case like this a quiet word at the end of the game is often the best solution.</a:t>
            </a:r>
          </a:p>
        </p:txBody>
      </p:sp>
    </p:spTree>
    <p:extLst>
      <p:ext uri="{BB962C8B-B14F-4D97-AF65-F5344CB8AC3E}">
        <p14:creationId xmlns:p14="http://schemas.microsoft.com/office/powerpoint/2010/main" val="4133738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A1047-386A-4751-8024-F6863F53EE86}"/>
              </a:ext>
            </a:extLst>
          </p:cNvPr>
          <p:cNvSpPr>
            <a:spLocks noGrp="1"/>
          </p:cNvSpPr>
          <p:nvPr>
            <p:ph type="title"/>
          </p:nvPr>
        </p:nvSpPr>
        <p:spPr/>
        <p:txBody>
          <a:bodyPr/>
          <a:lstStyle/>
          <a:p>
            <a:r>
              <a:rPr lang="en-GB" dirty="0"/>
              <a:t>Pressing the Clock with the wrong hand</a:t>
            </a:r>
            <a:endParaRPr lang="en-KE" dirty="0"/>
          </a:p>
        </p:txBody>
      </p:sp>
      <p:sp>
        <p:nvSpPr>
          <p:cNvPr id="3" name="Content Placeholder 2">
            <a:extLst>
              <a:ext uri="{FF2B5EF4-FFF2-40B4-BE49-F238E27FC236}">
                <a16:creationId xmlns:a16="http://schemas.microsoft.com/office/drawing/2014/main" id="{5E097187-DE29-418D-AB2B-A693455B5EB4}"/>
              </a:ext>
            </a:extLst>
          </p:cNvPr>
          <p:cNvSpPr>
            <a:spLocks noGrp="1"/>
          </p:cNvSpPr>
          <p:nvPr>
            <p:ph idx="1"/>
          </p:nvPr>
        </p:nvSpPr>
        <p:spPr/>
        <p:txBody>
          <a:bodyPr/>
          <a:lstStyle/>
          <a:p>
            <a:r>
              <a:rPr lang="en-GB" dirty="0"/>
              <a:t>This is usually an awkward situation to deal with as one of the players is short of time. Pointing out the offence can use up precious seconds.</a:t>
            </a:r>
          </a:p>
          <a:p>
            <a:r>
              <a:rPr lang="en-GB" dirty="0"/>
              <a:t>Proving it happened can be very difficult.  It is often not even done consciously, the player just gets wrapped up in the situation.</a:t>
            </a:r>
          </a:p>
          <a:p>
            <a:r>
              <a:rPr lang="en-GB" dirty="0"/>
              <a:t>Witnesses as to the severity may be needed.</a:t>
            </a:r>
          </a:p>
          <a:p>
            <a:r>
              <a:rPr lang="en-GB" dirty="0"/>
              <a:t>The best course of action is to pause the clock and point out the problem.  If it continues then extra time should be claimed.</a:t>
            </a:r>
          </a:p>
          <a:p>
            <a:endParaRPr lang="en-KE" dirty="0"/>
          </a:p>
        </p:txBody>
      </p:sp>
    </p:spTree>
    <p:extLst>
      <p:ext uri="{BB962C8B-B14F-4D97-AF65-F5344CB8AC3E}">
        <p14:creationId xmlns:p14="http://schemas.microsoft.com/office/powerpoint/2010/main" val="1075049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DF98-9483-4038-BBB6-AE15081E4483}"/>
              </a:ext>
            </a:extLst>
          </p:cNvPr>
          <p:cNvSpPr>
            <a:spLocks noGrp="1"/>
          </p:cNvSpPr>
          <p:nvPr>
            <p:ph type="title"/>
          </p:nvPr>
        </p:nvSpPr>
        <p:spPr/>
        <p:txBody>
          <a:bodyPr/>
          <a:lstStyle/>
          <a:p>
            <a:r>
              <a:rPr lang="en-GB" dirty="0"/>
              <a:t>Pressing the Clock with the wrong hand</a:t>
            </a:r>
            <a:endParaRPr lang="en-KE" dirty="0"/>
          </a:p>
        </p:txBody>
      </p:sp>
      <p:sp>
        <p:nvSpPr>
          <p:cNvPr id="3" name="Content Placeholder 2">
            <a:extLst>
              <a:ext uri="{FF2B5EF4-FFF2-40B4-BE49-F238E27FC236}">
                <a16:creationId xmlns:a16="http://schemas.microsoft.com/office/drawing/2014/main" id="{CC1EC9BE-12FB-467D-A994-EDE6ED42EBB8}"/>
              </a:ext>
            </a:extLst>
          </p:cNvPr>
          <p:cNvSpPr>
            <a:spLocks noGrp="1"/>
          </p:cNvSpPr>
          <p:nvPr>
            <p:ph idx="1"/>
          </p:nvPr>
        </p:nvSpPr>
        <p:spPr/>
        <p:txBody>
          <a:bodyPr/>
          <a:lstStyle/>
          <a:p>
            <a:r>
              <a:rPr lang="en-GB" dirty="0"/>
              <a:t>Unfortunately in these situations following the correct course of action is not intuitive.</a:t>
            </a:r>
          </a:p>
          <a:p>
            <a:r>
              <a:rPr lang="en-GB" dirty="0"/>
              <a:t>It is possible to request extra time be added even after a flag fall.  Obviously this may be contested.  If the player making the request does so without previously highlighting the problem then it does weaken the justification in making the request.</a:t>
            </a:r>
            <a:endParaRPr lang="en-KE" dirty="0"/>
          </a:p>
        </p:txBody>
      </p:sp>
    </p:spTree>
    <p:extLst>
      <p:ext uri="{BB962C8B-B14F-4D97-AF65-F5344CB8AC3E}">
        <p14:creationId xmlns:p14="http://schemas.microsoft.com/office/powerpoint/2010/main" val="396639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68416-C85D-4E1A-B4A4-180C2AC6920F}"/>
              </a:ext>
            </a:extLst>
          </p:cNvPr>
          <p:cNvSpPr>
            <a:spLocks noGrp="1"/>
          </p:cNvSpPr>
          <p:nvPr>
            <p:ph type="title"/>
          </p:nvPr>
        </p:nvSpPr>
        <p:spPr/>
        <p:txBody>
          <a:bodyPr/>
          <a:lstStyle/>
          <a:p>
            <a:r>
              <a:rPr lang="en-GB" dirty="0"/>
              <a:t>Common Situations 4 – Being Distracted</a:t>
            </a:r>
            <a:endParaRPr lang="en-KE" dirty="0"/>
          </a:p>
        </p:txBody>
      </p:sp>
      <p:sp>
        <p:nvSpPr>
          <p:cNvPr id="3" name="Content Placeholder 2">
            <a:extLst>
              <a:ext uri="{FF2B5EF4-FFF2-40B4-BE49-F238E27FC236}">
                <a16:creationId xmlns:a16="http://schemas.microsoft.com/office/drawing/2014/main" id="{8796BF14-261D-4B70-9C68-D3E626301F20}"/>
              </a:ext>
            </a:extLst>
          </p:cNvPr>
          <p:cNvSpPr>
            <a:spLocks noGrp="1"/>
          </p:cNvSpPr>
          <p:nvPr>
            <p:ph idx="1"/>
          </p:nvPr>
        </p:nvSpPr>
        <p:spPr/>
        <p:txBody>
          <a:bodyPr/>
          <a:lstStyle/>
          <a:p>
            <a:pPr marL="0" indent="0">
              <a:buNone/>
            </a:pPr>
            <a:r>
              <a:rPr lang="en-GB" dirty="0"/>
              <a:t>There are a large number of ways a player can be distracted.  Not all are down to the opponent.</a:t>
            </a:r>
          </a:p>
          <a:p>
            <a:r>
              <a:rPr lang="en-GB" dirty="0"/>
              <a:t>External Noise</a:t>
            </a:r>
          </a:p>
          <a:p>
            <a:r>
              <a:rPr lang="en-GB" dirty="0"/>
              <a:t>Internal Noise</a:t>
            </a:r>
          </a:p>
          <a:p>
            <a:r>
              <a:rPr lang="en-GB" dirty="0"/>
              <a:t>Poor Playing Conditions</a:t>
            </a:r>
            <a:endParaRPr lang="en-KE" dirty="0"/>
          </a:p>
        </p:txBody>
      </p:sp>
    </p:spTree>
    <p:extLst>
      <p:ext uri="{BB962C8B-B14F-4D97-AF65-F5344CB8AC3E}">
        <p14:creationId xmlns:p14="http://schemas.microsoft.com/office/powerpoint/2010/main" val="40774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67889-9EEE-4948-B08C-BFAD9A02A6DE}"/>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49E362D3-E318-400F-AD31-F64E6B1FADC4}"/>
              </a:ext>
            </a:extLst>
          </p:cNvPr>
          <p:cNvSpPr>
            <a:spLocks noGrp="1"/>
          </p:cNvSpPr>
          <p:nvPr>
            <p:ph idx="1"/>
          </p:nvPr>
        </p:nvSpPr>
        <p:spPr/>
        <p:txBody>
          <a:bodyPr/>
          <a:lstStyle/>
          <a:p>
            <a:pPr marL="0" indent="0">
              <a:buNone/>
            </a:pPr>
            <a:r>
              <a:rPr lang="en-GB" dirty="0"/>
              <a:t>External Noise</a:t>
            </a:r>
          </a:p>
          <a:p>
            <a:r>
              <a:rPr lang="en-GB" dirty="0"/>
              <a:t>There are two forms here, temporary and consistent.</a:t>
            </a:r>
          </a:p>
          <a:p>
            <a:r>
              <a:rPr lang="en-GB" dirty="0"/>
              <a:t>For a one off distraction it is possible to be given extra time.</a:t>
            </a:r>
          </a:p>
          <a:p>
            <a:r>
              <a:rPr lang="en-GB" dirty="0"/>
              <a:t>For a noise lasting for a few minutes it would be reasonable to pause the game.</a:t>
            </a:r>
          </a:p>
          <a:p>
            <a:r>
              <a:rPr lang="en-GB" dirty="0"/>
              <a:t>For a permanent loud noise it may be necessary to abandon the match.  If the teams cannot agree on a course of action then go to second last slide. </a:t>
            </a:r>
            <a:endParaRPr lang="en-KE" dirty="0"/>
          </a:p>
        </p:txBody>
      </p:sp>
    </p:spTree>
    <p:extLst>
      <p:ext uri="{BB962C8B-B14F-4D97-AF65-F5344CB8AC3E}">
        <p14:creationId xmlns:p14="http://schemas.microsoft.com/office/powerpoint/2010/main" val="3038494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107B-044E-4319-90AC-7F18BA6F6FDC}"/>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40CD93A5-1666-492B-AF6D-CBF6E8CE4A30}"/>
              </a:ext>
            </a:extLst>
          </p:cNvPr>
          <p:cNvSpPr>
            <a:spLocks noGrp="1"/>
          </p:cNvSpPr>
          <p:nvPr>
            <p:ph idx="1"/>
          </p:nvPr>
        </p:nvSpPr>
        <p:spPr/>
        <p:txBody>
          <a:bodyPr/>
          <a:lstStyle/>
          <a:p>
            <a:pPr marL="0" indent="0">
              <a:buNone/>
            </a:pPr>
            <a:r>
              <a:rPr lang="en-GB" dirty="0"/>
              <a:t>Internal Noise</a:t>
            </a:r>
          </a:p>
          <a:p>
            <a:r>
              <a:rPr lang="en-GB" dirty="0"/>
              <a:t>The home club is responsible for ensuring that the best playing conditions are achieved.  At every match there will be some disturbance.  However this should be minimised.  If it is continuous or very frequent the opposing captain should be asked to do something.  If the request is refused or attempted unsuccessfully then it should be logged.  The League should be informed of any such complaints.  For a one-off there may be no punishment but for repeat offences there may be.</a:t>
            </a:r>
            <a:endParaRPr lang="en-KE" dirty="0"/>
          </a:p>
        </p:txBody>
      </p:sp>
    </p:spTree>
    <p:extLst>
      <p:ext uri="{BB962C8B-B14F-4D97-AF65-F5344CB8AC3E}">
        <p14:creationId xmlns:p14="http://schemas.microsoft.com/office/powerpoint/2010/main" val="273834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4F1D8-5422-482D-85F6-399B610C4F18}"/>
              </a:ext>
            </a:extLst>
          </p:cNvPr>
          <p:cNvSpPr>
            <a:spLocks noGrp="1"/>
          </p:cNvSpPr>
          <p:nvPr>
            <p:ph type="title"/>
          </p:nvPr>
        </p:nvSpPr>
        <p:spPr/>
        <p:txBody>
          <a:bodyPr/>
          <a:lstStyle/>
          <a:p>
            <a:r>
              <a:rPr lang="en-GB" dirty="0"/>
              <a:t>General Advice (No arbiter present)</a:t>
            </a:r>
            <a:endParaRPr lang="en-KE" dirty="0"/>
          </a:p>
        </p:txBody>
      </p:sp>
      <p:sp>
        <p:nvSpPr>
          <p:cNvPr id="3" name="Content Placeholder 2">
            <a:extLst>
              <a:ext uri="{FF2B5EF4-FFF2-40B4-BE49-F238E27FC236}">
                <a16:creationId xmlns:a16="http://schemas.microsoft.com/office/drawing/2014/main" id="{EA574C1B-5DA5-4730-94CD-94A18990C03E}"/>
              </a:ext>
            </a:extLst>
          </p:cNvPr>
          <p:cNvSpPr>
            <a:spLocks noGrp="1"/>
          </p:cNvSpPr>
          <p:nvPr>
            <p:ph idx="1"/>
          </p:nvPr>
        </p:nvSpPr>
        <p:spPr/>
        <p:txBody>
          <a:bodyPr/>
          <a:lstStyle/>
          <a:p>
            <a:r>
              <a:rPr lang="en-GB" dirty="0"/>
              <a:t>It is important that clubs have a copy of the current Laws of Chess which can be consulted if a dispute arises.  This will often stop a situation from escalating.</a:t>
            </a:r>
          </a:p>
          <a:p>
            <a:r>
              <a:rPr lang="en-GB" dirty="0"/>
              <a:t>If the League rules amend any of these Laws (</a:t>
            </a:r>
            <a:r>
              <a:rPr lang="en-GB" dirty="0" err="1"/>
              <a:t>eg</a:t>
            </a:r>
            <a:r>
              <a:rPr lang="en-GB" dirty="0"/>
              <a:t> Mobile Phone or default time) then a note of these alterations should be kept with the main Laws.</a:t>
            </a:r>
          </a:p>
          <a:p>
            <a:r>
              <a:rPr lang="en-GB" dirty="0"/>
              <a:t>If the problem cannot be solved on the night the game should continue (possibly under protest).  This allows the decision making body to have more options.</a:t>
            </a:r>
            <a:endParaRPr lang="en-KE" dirty="0"/>
          </a:p>
        </p:txBody>
      </p:sp>
    </p:spTree>
    <p:extLst>
      <p:ext uri="{BB962C8B-B14F-4D97-AF65-F5344CB8AC3E}">
        <p14:creationId xmlns:p14="http://schemas.microsoft.com/office/powerpoint/2010/main" val="1188162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5FC7F-F147-452A-848E-5BB889AA7B66}"/>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E50AEFA2-A5B6-4A1F-A086-1C0D00EF57C3}"/>
              </a:ext>
            </a:extLst>
          </p:cNvPr>
          <p:cNvSpPr>
            <a:spLocks noGrp="1"/>
          </p:cNvSpPr>
          <p:nvPr>
            <p:ph idx="1"/>
          </p:nvPr>
        </p:nvSpPr>
        <p:spPr/>
        <p:txBody>
          <a:bodyPr/>
          <a:lstStyle/>
          <a:p>
            <a:pPr marL="0" indent="0">
              <a:buNone/>
            </a:pPr>
            <a:r>
              <a:rPr lang="en-GB" dirty="0"/>
              <a:t>Poor Playing Conditions</a:t>
            </a:r>
          </a:p>
          <a:p>
            <a:r>
              <a:rPr lang="en-GB" dirty="0"/>
              <a:t>This includes bad lighting, poor temperature, cramped conditions.</a:t>
            </a:r>
          </a:p>
          <a:p>
            <a:r>
              <a:rPr lang="en-GB" dirty="0"/>
              <a:t>Again a complaint should be made on the night.  If before play then a board might be moved to a brighter spot or further from a radiator.</a:t>
            </a:r>
          </a:p>
          <a:p>
            <a:r>
              <a:rPr lang="en-GB" dirty="0"/>
              <a:t>If not a one off then the League should be informed.</a:t>
            </a:r>
          </a:p>
          <a:p>
            <a:endParaRPr lang="en-KE" dirty="0"/>
          </a:p>
        </p:txBody>
      </p:sp>
    </p:spTree>
    <p:extLst>
      <p:ext uri="{BB962C8B-B14F-4D97-AF65-F5344CB8AC3E}">
        <p14:creationId xmlns:p14="http://schemas.microsoft.com/office/powerpoint/2010/main" val="2393270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C80E-7738-4B3D-AA80-6208EC20CA44}"/>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47D8E71D-3521-45BC-B708-E1AB897571A6}"/>
              </a:ext>
            </a:extLst>
          </p:cNvPr>
          <p:cNvSpPr>
            <a:spLocks noGrp="1"/>
          </p:cNvSpPr>
          <p:nvPr>
            <p:ph idx="1"/>
          </p:nvPr>
        </p:nvSpPr>
        <p:spPr/>
        <p:txBody>
          <a:bodyPr/>
          <a:lstStyle/>
          <a:p>
            <a:pPr marL="0" indent="0">
              <a:buNone/>
            </a:pPr>
            <a:r>
              <a:rPr lang="en-GB" dirty="0"/>
              <a:t>Opponents can distract a player in various ways too.  Playing good moves does not count!</a:t>
            </a:r>
          </a:p>
          <a:p>
            <a:r>
              <a:rPr lang="en-GB" dirty="0"/>
              <a:t>Continually talking</a:t>
            </a:r>
          </a:p>
          <a:p>
            <a:r>
              <a:rPr lang="en-GB" dirty="0"/>
              <a:t>Coughing/sniffling</a:t>
            </a:r>
          </a:p>
          <a:p>
            <a:r>
              <a:rPr lang="en-GB" dirty="0" err="1"/>
              <a:t>J’adoubing</a:t>
            </a:r>
            <a:r>
              <a:rPr lang="en-GB" dirty="0"/>
              <a:t> (on your time)</a:t>
            </a:r>
          </a:p>
          <a:p>
            <a:r>
              <a:rPr lang="en-GB" dirty="0"/>
              <a:t>Distracting body movements</a:t>
            </a:r>
          </a:p>
          <a:p>
            <a:r>
              <a:rPr lang="en-GB" dirty="0"/>
              <a:t>Suspicion that cheating is taking place.</a:t>
            </a:r>
            <a:endParaRPr lang="en-KE" dirty="0"/>
          </a:p>
        </p:txBody>
      </p:sp>
    </p:spTree>
    <p:extLst>
      <p:ext uri="{BB962C8B-B14F-4D97-AF65-F5344CB8AC3E}">
        <p14:creationId xmlns:p14="http://schemas.microsoft.com/office/powerpoint/2010/main" val="4036484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6077-4FAC-4528-B073-1FEC15D0F2FD}"/>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93FB028E-7DD0-4D95-B714-773A8007726D}"/>
              </a:ext>
            </a:extLst>
          </p:cNvPr>
          <p:cNvSpPr>
            <a:spLocks noGrp="1"/>
          </p:cNvSpPr>
          <p:nvPr>
            <p:ph idx="1"/>
          </p:nvPr>
        </p:nvSpPr>
        <p:spPr/>
        <p:txBody>
          <a:bodyPr/>
          <a:lstStyle/>
          <a:p>
            <a:pPr marL="0" indent="0">
              <a:buNone/>
            </a:pPr>
            <a:r>
              <a:rPr lang="en-GB" dirty="0"/>
              <a:t>Talking</a:t>
            </a:r>
          </a:p>
          <a:p>
            <a:r>
              <a:rPr lang="en-GB" dirty="0"/>
              <a:t>If the player keeps talking to you that is very serious.  If it continues after a warning then both captains have to be involved.</a:t>
            </a:r>
          </a:p>
          <a:p>
            <a:r>
              <a:rPr lang="en-GB" dirty="0"/>
              <a:t>Again each incident should be logged.</a:t>
            </a:r>
          </a:p>
          <a:p>
            <a:r>
              <a:rPr lang="en-GB" dirty="0"/>
              <a:t>If possible the game should continue but in these circumstances one or other player may become argumentative/aggressive.</a:t>
            </a:r>
          </a:p>
          <a:p>
            <a:r>
              <a:rPr lang="en-GB" dirty="0"/>
              <a:t>Talking to team-mates, even if it cannot be heard, can be distracting as the opponent may be concerned that advice is being given or sought.</a:t>
            </a:r>
            <a:endParaRPr lang="en-KE" dirty="0"/>
          </a:p>
        </p:txBody>
      </p:sp>
    </p:spTree>
    <p:extLst>
      <p:ext uri="{BB962C8B-B14F-4D97-AF65-F5344CB8AC3E}">
        <p14:creationId xmlns:p14="http://schemas.microsoft.com/office/powerpoint/2010/main" val="4000775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7367C-BE82-4F27-8DB1-003F008F9962}"/>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7F268233-E090-41BE-88B9-DED0FA41CAED}"/>
              </a:ext>
            </a:extLst>
          </p:cNvPr>
          <p:cNvSpPr>
            <a:spLocks noGrp="1"/>
          </p:cNvSpPr>
          <p:nvPr>
            <p:ph idx="1"/>
          </p:nvPr>
        </p:nvSpPr>
        <p:spPr/>
        <p:txBody>
          <a:bodyPr/>
          <a:lstStyle/>
          <a:p>
            <a:pPr marL="0" indent="0">
              <a:buNone/>
            </a:pPr>
            <a:r>
              <a:rPr lang="en-GB" dirty="0"/>
              <a:t>Coughing/sniffling</a:t>
            </a:r>
          </a:p>
          <a:p>
            <a:r>
              <a:rPr lang="en-GB" dirty="0"/>
              <a:t>This is difficult even with an arbiter present.  A polite request can be made requesting the player to minimise the coughing.</a:t>
            </a:r>
          </a:p>
          <a:p>
            <a:r>
              <a:rPr lang="en-GB" dirty="0"/>
              <a:t>If the player is coughing over the opponent then that should be stopped.</a:t>
            </a:r>
          </a:p>
          <a:p>
            <a:r>
              <a:rPr lang="en-GB" dirty="0"/>
              <a:t>If it continues then, for health reasons, that is a case where the game could be stopped prematurely.</a:t>
            </a:r>
          </a:p>
          <a:p>
            <a:r>
              <a:rPr lang="en-GB" dirty="0"/>
              <a:t>Frequently leaving the board/playing hall.</a:t>
            </a:r>
            <a:endParaRPr lang="en-KE" dirty="0"/>
          </a:p>
          <a:p>
            <a:endParaRPr lang="en-KE" dirty="0"/>
          </a:p>
        </p:txBody>
      </p:sp>
    </p:spTree>
    <p:extLst>
      <p:ext uri="{BB962C8B-B14F-4D97-AF65-F5344CB8AC3E}">
        <p14:creationId xmlns:p14="http://schemas.microsoft.com/office/powerpoint/2010/main" val="3126276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07BF-747F-4D2F-9F7F-3ACE8C7489F5}"/>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1A82FE8E-A1EA-4C80-BCD2-2E9C0211B435}"/>
              </a:ext>
            </a:extLst>
          </p:cNvPr>
          <p:cNvSpPr>
            <a:spLocks noGrp="1"/>
          </p:cNvSpPr>
          <p:nvPr>
            <p:ph idx="1"/>
          </p:nvPr>
        </p:nvSpPr>
        <p:spPr/>
        <p:txBody>
          <a:bodyPr>
            <a:normAutofit fontScale="92500" lnSpcReduction="10000"/>
          </a:bodyPr>
          <a:lstStyle/>
          <a:p>
            <a:pPr marL="0" indent="0">
              <a:buNone/>
            </a:pPr>
            <a:r>
              <a:rPr lang="en-GB" dirty="0"/>
              <a:t>J’adoube</a:t>
            </a:r>
          </a:p>
          <a:p>
            <a:r>
              <a:rPr lang="en-GB" dirty="0"/>
              <a:t>A player should only adjust the pieces on their own time.  Adjusting on the opponent’s time is a clear distraction.  Some players will habitually stop their clock and only then centre the pieces.  Again occurrences of this should be logged.  </a:t>
            </a:r>
          </a:p>
          <a:p>
            <a:r>
              <a:rPr lang="en-GB" dirty="0"/>
              <a:t>Players who needlessly adjust on their own time are also causing a distraction but here proof is more difficult.</a:t>
            </a:r>
          </a:p>
          <a:p>
            <a:r>
              <a:rPr lang="en-GB" dirty="0"/>
              <a:t>It has been known for a player to turn all knights to a certain orientation each move, with the opponent turning them back on his move.  In these circumstances both captains are advised to instruct their players not to touch the opponent’s other than to centre them on the square.</a:t>
            </a:r>
          </a:p>
        </p:txBody>
      </p:sp>
    </p:spTree>
    <p:extLst>
      <p:ext uri="{BB962C8B-B14F-4D97-AF65-F5344CB8AC3E}">
        <p14:creationId xmlns:p14="http://schemas.microsoft.com/office/powerpoint/2010/main" val="177675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CC7A-9AD0-4A96-AF61-E87971D83EFC}"/>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E5FFD9FE-AD5E-4A43-9A50-553E79112593}"/>
              </a:ext>
            </a:extLst>
          </p:cNvPr>
          <p:cNvSpPr>
            <a:spLocks noGrp="1"/>
          </p:cNvSpPr>
          <p:nvPr>
            <p:ph idx="1"/>
          </p:nvPr>
        </p:nvSpPr>
        <p:spPr/>
        <p:txBody>
          <a:bodyPr/>
          <a:lstStyle/>
          <a:p>
            <a:pPr marL="0" indent="0">
              <a:buNone/>
            </a:pPr>
            <a:r>
              <a:rPr lang="en-GB" dirty="0"/>
              <a:t>Distracting body movements</a:t>
            </a:r>
          </a:p>
          <a:p>
            <a:r>
              <a:rPr lang="en-GB" dirty="0"/>
              <a:t>Twitches and the like are difficult to legislate against and may have to be tolerated in the absence of an arbiter.</a:t>
            </a:r>
          </a:p>
          <a:p>
            <a:r>
              <a:rPr lang="en-GB" dirty="0"/>
              <a:t>Hands that hover over pieces, even if it that player’s move, are a distraction and a complaint may be made.</a:t>
            </a:r>
          </a:p>
          <a:p>
            <a:r>
              <a:rPr lang="en-GB" dirty="0"/>
              <a:t>An opponent who constantly stands is best ignored.  There is nothing in the Laws which says that a player must be seated.  Unless by standing the player is either intimidating or blocking light it would be difficult to support a complaint.</a:t>
            </a:r>
          </a:p>
          <a:p>
            <a:endParaRPr lang="en-KE" dirty="0"/>
          </a:p>
        </p:txBody>
      </p:sp>
    </p:spTree>
    <p:extLst>
      <p:ext uri="{BB962C8B-B14F-4D97-AF65-F5344CB8AC3E}">
        <p14:creationId xmlns:p14="http://schemas.microsoft.com/office/powerpoint/2010/main" val="895512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61AD-6660-4EE4-9C89-91A60F1BB0D1}"/>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F1586865-5C34-4688-B0C4-5CD5AD16F58E}"/>
              </a:ext>
            </a:extLst>
          </p:cNvPr>
          <p:cNvSpPr>
            <a:spLocks noGrp="1"/>
          </p:cNvSpPr>
          <p:nvPr>
            <p:ph idx="1"/>
          </p:nvPr>
        </p:nvSpPr>
        <p:spPr/>
        <p:txBody>
          <a:bodyPr/>
          <a:lstStyle/>
          <a:p>
            <a:pPr marL="0" indent="0">
              <a:buNone/>
            </a:pPr>
            <a:r>
              <a:rPr lang="en-GB" dirty="0"/>
              <a:t>Suspicion that cheating is taking place</a:t>
            </a:r>
          </a:p>
          <a:p>
            <a:r>
              <a:rPr lang="en-GB" dirty="0"/>
              <a:t>Cheating, especially deliberate cheating is very rare.  However the suspicion of cheating is becoming a significant problem.</a:t>
            </a:r>
          </a:p>
          <a:p>
            <a:r>
              <a:rPr lang="en-GB" dirty="0"/>
              <a:t>Players should not discuss a game in any way.  Even asking “How’s your game going?” could lead to advice being given when the reply is “Good” and the reaction is a puzzled look.</a:t>
            </a:r>
          </a:p>
          <a:p>
            <a:r>
              <a:rPr lang="en-GB" dirty="0"/>
              <a:t>If an opponent complains about a player talking to team-mates then that player should try to avoid doing so, even if offended by the suggestion.</a:t>
            </a:r>
          </a:p>
          <a:p>
            <a:endParaRPr lang="en-KE" dirty="0"/>
          </a:p>
          <a:p>
            <a:endParaRPr lang="en-KE" dirty="0"/>
          </a:p>
        </p:txBody>
      </p:sp>
    </p:spTree>
    <p:extLst>
      <p:ext uri="{BB962C8B-B14F-4D97-AF65-F5344CB8AC3E}">
        <p14:creationId xmlns:p14="http://schemas.microsoft.com/office/powerpoint/2010/main" val="326740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61AD-6660-4EE4-9C89-91A60F1BB0D1}"/>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F1586865-5C34-4688-B0C4-5CD5AD16F58E}"/>
              </a:ext>
            </a:extLst>
          </p:cNvPr>
          <p:cNvSpPr>
            <a:spLocks noGrp="1"/>
          </p:cNvSpPr>
          <p:nvPr>
            <p:ph idx="1"/>
          </p:nvPr>
        </p:nvSpPr>
        <p:spPr/>
        <p:txBody>
          <a:bodyPr/>
          <a:lstStyle/>
          <a:p>
            <a:endParaRPr lang="en-KE" dirty="0"/>
          </a:p>
          <a:p>
            <a:endParaRPr lang="en-KE" dirty="0"/>
          </a:p>
        </p:txBody>
      </p:sp>
      <p:sp>
        <p:nvSpPr>
          <p:cNvPr id="4" name="TextBox 3">
            <a:extLst>
              <a:ext uri="{FF2B5EF4-FFF2-40B4-BE49-F238E27FC236}">
                <a16:creationId xmlns:a16="http://schemas.microsoft.com/office/drawing/2014/main" id="{F551055E-48D9-433F-890B-CC7529F5C8A0}"/>
              </a:ext>
            </a:extLst>
          </p:cNvPr>
          <p:cNvSpPr txBox="1"/>
          <p:nvPr/>
        </p:nvSpPr>
        <p:spPr>
          <a:xfrm>
            <a:off x="817418" y="2535382"/>
            <a:ext cx="10640291" cy="2677656"/>
          </a:xfrm>
          <a:prstGeom prst="rect">
            <a:avLst/>
          </a:prstGeom>
          <a:noFill/>
        </p:spPr>
        <p:txBody>
          <a:bodyPr wrap="square" rtlCol="0">
            <a:spAutoFit/>
          </a:bodyPr>
          <a:lstStyle/>
          <a:p>
            <a:r>
              <a:rPr lang="en-GB" sz="2400" dirty="0"/>
              <a:t>Mobile phones are a major source of mistrust.  At one time the noise of them ringing was the distraction.  Nowadays it is the possibility of analysing the game on them using a chess engine.  Phones, and other devices, should be switched off completely (not silent nor airplane modes).  Any player with a phone on risks being accused of cheating.</a:t>
            </a:r>
          </a:p>
          <a:p>
            <a:r>
              <a:rPr lang="en-GB" sz="2400" dirty="0"/>
              <a:t>Many players are genuinely worried that their opponent might be tempted to put the position into their phones.</a:t>
            </a:r>
            <a:endParaRPr lang="en-KE" sz="2400" dirty="0"/>
          </a:p>
        </p:txBody>
      </p:sp>
    </p:spTree>
    <p:extLst>
      <p:ext uri="{BB962C8B-B14F-4D97-AF65-F5344CB8AC3E}">
        <p14:creationId xmlns:p14="http://schemas.microsoft.com/office/powerpoint/2010/main" val="3627914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DBF2A-DE82-483F-B83E-8ACE447772BC}"/>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CE5BF0F7-5C79-4B35-B66F-D397DFB344E8}"/>
              </a:ext>
            </a:extLst>
          </p:cNvPr>
          <p:cNvSpPr>
            <a:spLocks noGrp="1"/>
          </p:cNvSpPr>
          <p:nvPr>
            <p:ph idx="1"/>
          </p:nvPr>
        </p:nvSpPr>
        <p:spPr/>
        <p:txBody>
          <a:bodyPr/>
          <a:lstStyle/>
          <a:p>
            <a:r>
              <a:rPr lang="en-GB" dirty="0"/>
              <a:t>A player who is often away from the board can worry the opponent by that action.  If the player is frequently outside it can be for a variety of reasons, including illness and a smoking habit.  A player who is victim of either of these afflictions may wish to alert their opponent beforehand.</a:t>
            </a:r>
          </a:p>
          <a:p>
            <a:r>
              <a:rPr lang="en-GB" dirty="0"/>
              <a:t>A player should not normally leave the playing hall when it is their move.  That is clearly against the Laws of Chess.</a:t>
            </a:r>
          </a:p>
        </p:txBody>
      </p:sp>
    </p:spTree>
    <p:extLst>
      <p:ext uri="{BB962C8B-B14F-4D97-AF65-F5344CB8AC3E}">
        <p14:creationId xmlns:p14="http://schemas.microsoft.com/office/powerpoint/2010/main" val="4147767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8E334-26C1-43A1-9BEA-C68C536A7AE7}"/>
              </a:ext>
            </a:extLst>
          </p:cNvPr>
          <p:cNvSpPr>
            <a:spLocks noGrp="1"/>
          </p:cNvSpPr>
          <p:nvPr>
            <p:ph type="title"/>
          </p:nvPr>
        </p:nvSpPr>
        <p:spPr/>
        <p:txBody>
          <a:bodyPr/>
          <a:lstStyle/>
          <a:p>
            <a:r>
              <a:rPr lang="en-GB" dirty="0"/>
              <a:t>Being Distracted</a:t>
            </a:r>
            <a:endParaRPr lang="en-KE" dirty="0"/>
          </a:p>
        </p:txBody>
      </p:sp>
      <p:sp>
        <p:nvSpPr>
          <p:cNvPr id="3" name="Content Placeholder 2">
            <a:extLst>
              <a:ext uri="{FF2B5EF4-FFF2-40B4-BE49-F238E27FC236}">
                <a16:creationId xmlns:a16="http://schemas.microsoft.com/office/drawing/2014/main" id="{60F4521E-2DC0-4AF7-B5BB-460BB4B14A31}"/>
              </a:ext>
            </a:extLst>
          </p:cNvPr>
          <p:cNvSpPr>
            <a:spLocks noGrp="1"/>
          </p:cNvSpPr>
          <p:nvPr>
            <p:ph idx="1"/>
          </p:nvPr>
        </p:nvSpPr>
        <p:spPr/>
        <p:txBody>
          <a:bodyPr/>
          <a:lstStyle/>
          <a:p>
            <a:r>
              <a:rPr lang="en-GB" dirty="0"/>
              <a:t>It is not unusual for a player to press the clock on a different board.  This distracts players on the adjacent board rather than the opponent.</a:t>
            </a:r>
          </a:p>
          <a:p>
            <a:r>
              <a:rPr lang="en-GB" dirty="0"/>
              <a:t>The clocks on the adjacent board may be reset, especially if the offence is not noted immediately.</a:t>
            </a:r>
          </a:p>
          <a:p>
            <a:r>
              <a:rPr lang="en-GB" dirty="0"/>
              <a:t>Very unusual, but there have been cases, a player can regularly press the adjacent clock.  In these cases relocating one of the boards may be necessary.</a:t>
            </a:r>
            <a:endParaRPr lang="en-KE" dirty="0"/>
          </a:p>
        </p:txBody>
      </p:sp>
    </p:spTree>
    <p:extLst>
      <p:ext uri="{BB962C8B-B14F-4D97-AF65-F5344CB8AC3E}">
        <p14:creationId xmlns:p14="http://schemas.microsoft.com/office/powerpoint/2010/main" val="1231337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42291-0FFD-417D-8A55-46E894D2EFC1}"/>
              </a:ext>
            </a:extLst>
          </p:cNvPr>
          <p:cNvSpPr>
            <a:spLocks noGrp="1"/>
          </p:cNvSpPr>
          <p:nvPr>
            <p:ph type="title"/>
          </p:nvPr>
        </p:nvSpPr>
        <p:spPr/>
        <p:txBody>
          <a:bodyPr/>
          <a:lstStyle/>
          <a:p>
            <a:r>
              <a:rPr lang="en-GB" dirty="0"/>
              <a:t>General Advice</a:t>
            </a:r>
            <a:endParaRPr lang="en-KE" dirty="0"/>
          </a:p>
        </p:txBody>
      </p:sp>
      <p:sp>
        <p:nvSpPr>
          <p:cNvPr id="3" name="Content Placeholder 2">
            <a:extLst>
              <a:ext uri="{FF2B5EF4-FFF2-40B4-BE49-F238E27FC236}">
                <a16:creationId xmlns:a16="http://schemas.microsoft.com/office/drawing/2014/main" id="{AEEFB6F5-A56E-43FD-AE9A-36E01D3A875E}"/>
              </a:ext>
            </a:extLst>
          </p:cNvPr>
          <p:cNvSpPr>
            <a:spLocks noGrp="1"/>
          </p:cNvSpPr>
          <p:nvPr>
            <p:ph idx="1"/>
          </p:nvPr>
        </p:nvSpPr>
        <p:spPr/>
        <p:txBody>
          <a:bodyPr>
            <a:normAutofit/>
          </a:bodyPr>
          <a:lstStyle/>
          <a:p>
            <a:r>
              <a:rPr lang="en-GB" dirty="0"/>
              <a:t>Try to resolve the dispute if possible.</a:t>
            </a:r>
          </a:p>
          <a:p>
            <a:r>
              <a:rPr lang="en-GB" dirty="0"/>
              <a:t>Referring to the Laws of Chess and League Rules is often a good starting point.</a:t>
            </a:r>
          </a:p>
          <a:p>
            <a:r>
              <a:rPr lang="en-GB" dirty="0"/>
              <a:t>Players should try to remain calm and polite.  It is easy to get angry but that never helps resolve the situation.</a:t>
            </a:r>
          </a:p>
          <a:p>
            <a:r>
              <a:rPr lang="en-GB" dirty="0"/>
              <a:t>Detail the dispute and note repetitions.</a:t>
            </a:r>
          </a:p>
          <a:p>
            <a:r>
              <a:rPr lang="en-GB" dirty="0"/>
              <a:t>Try to continue the game if at all possible. (It may be agreed that the opponent should be punished but not to the extent of losing.)</a:t>
            </a:r>
          </a:p>
          <a:p>
            <a:endParaRPr lang="en-GB" dirty="0"/>
          </a:p>
        </p:txBody>
      </p:sp>
    </p:spTree>
    <p:extLst>
      <p:ext uri="{BB962C8B-B14F-4D97-AF65-F5344CB8AC3E}">
        <p14:creationId xmlns:p14="http://schemas.microsoft.com/office/powerpoint/2010/main" val="26819006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C7B3F-3D01-4455-B790-8AF1A1287A80}"/>
              </a:ext>
            </a:extLst>
          </p:cNvPr>
          <p:cNvSpPr>
            <a:spLocks noGrp="1"/>
          </p:cNvSpPr>
          <p:nvPr>
            <p:ph type="title"/>
          </p:nvPr>
        </p:nvSpPr>
        <p:spPr>
          <a:xfrm>
            <a:off x="680321" y="731963"/>
            <a:ext cx="9613861" cy="1080938"/>
          </a:xfrm>
        </p:spPr>
        <p:txBody>
          <a:bodyPr/>
          <a:lstStyle/>
          <a:p>
            <a:r>
              <a:rPr lang="en-GB"/>
              <a:t>Common Situations </a:t>
            </a:r>
            <a:r>
              <a:rPr lang="en-GB" dirty="0"/>
              <a:t>5 – Not being allowed to press the clock</a:t>
            </a:r>
            <a:endParaRPr lang="en-KE" dirty="0"/>
          </a:p>
        </p:txBody>
      </p:sp>
      <p:sp>
        <p:nvSpPr>
          <p:cNvPr id="3" name="Content Placeholder 2">
            <a:extLst>
              <a:ext uri="{FF2B5EF4-FFF2-40B4-BE49-F238E27FC236}">
                <a16:creationId xmlns:a16="http://schemas.microsoft.com/office/drawing/2014/main" id="{4EFFEB12-F8E1-4A1E-BF79-6EB8A0BB426C}"/>
              </a:ext>
            </a:extLst>
          </p:cNvPr>
          <p:cNvSpPr>
            <a:spLocks noGrp="1"/>
          </p:cNvSpPr>
          <p:nvPr>
            <p:ph idx="1"/>
          </p:nvPr>
        </p:nvSpPr>
        <p:spPr/>
        <p:txBody>
          <a:bodyPr/>
          <a:lstStyle/>
          <a:p>
            <a:r>
              <a:rPr lang="en-GB" dirty="0"/>
              <a:t>Not being allowed by the opponent to press the clock after moving is an offence.  However many players do not understand that it is not illegal to make a reply move before the player’s clock has been started.</a:t>
            </a:r>
          </a:p>
          <a:p>
            <a:r>
              <a:rPr lang="en-GB" dirty="0"/>
              <a:t>A player who keeps their hand on the clock after pressing it is liable to be punished, especially if this prevents the opponent from correctly stopping his clock.</a:t>
            </a:r>
            <a:endParaRPr lang="en-KE" dirty="0"/>
          </a:p>
        </p:txBody>
      </p:sp>
    </p:spTree>
    <p:extLst>
      <p:ext uri="{BB962C8B-B14F-4D97-AF65-F5344CB8AC3E}">
        <p14:creationId xmlns:p14="http://schemas.microsoft.com/office/powerpoint/2010/main" val="17149731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ADC49-0347-463C-8988-AC5D62BC5C76}"/>
              </a:ext>
            </a:extLst>
          </p:cNvPr>
          <p:cNvSpPr>
            <a:spLocks noGrp="1"/>
          </p:cNvSpPr>
          <p:nvPr>
            <p:ph type="title"/>
          </p:nvPr>
        </p:nvSpPr>
        <p:spPr/>
        <p:txBody>
          <a:bodyPr/>
          <a:lstStyle/>
          <a:p>
            <a:r>
              <a:rPr lang="en-GB" dirty="0"/>
              <a:t>Common Situations 6 – Disputed Board Order </a:t>
            </a:r>
            <a:endParaRPr lang="en-KE" dirty="0"/>
          </a:p>
        </p:txBody>
      </p:sp>
      <p:sp>
        <p:nvSpPr>
          <p:cNvPr id="3" name="Content Placeholder 2">
            <a:extLst>
              <a:ext uri="{FF2B5EF4-FFF2-40B4-BE49-F238E27FC236}">
                <a16:creationId xmlns:a16="http://schemas.microsoft.com/office/drawing/2014/main" id="{08FA2EC7-8FA7-44C5-8A97-15229057326C}"/>
              </a:ext>
            </a:extLst>
          </p:cNvPr>
          <p:cNvSpPr>
            <a:spLocks noGrp="1"/>
          </p:cNvSpPr>
          <p:nvPr>
            <p:ph idx="1"/>
          </p:nvPr>
        </p:nvSpPr>
        <p:spPr/>
        <p:txBody>
          <a:bodyPr/>
          <a:lstStyle/>
          <a:p>
            <a:r>
              <a:rPr lang="en-GB" dirty="0"/>
              <a:t>Leagues normally have rules regarding board orders.  In some cases these are quite specific, in others more vague.</a:t>
            </a:r>
          </a:p>
          <a:p>
            <a:r>
              <a:rPr lang="en-GB" dirty="0"/>
              <a:t>If one team feels that the other is trying to take an advantage by playing out of order then in the first instance the opposition should be informed of the concern.</a:t>
            </a:r>
          </a:p>
          <a:p>
            <a:r>
              <a:rPr lang="en-GB" dirty="0"/>
              <a:t>If no resolution can be reached then the match can be played and the League authorities informed and asked to make a decision.</a:t>
            </a:r>
          </a:p>
          <a:p>
            <a:r>
              <a:rPr lang="en-GB" dirty="0"/>
              <a:t>Such games might count for rating/grading but the result be reversed in the match score or penalty points imposed.</a:t>
            </a:r>
            <a:endParaRPr lang="en-KE" dirty="0"/>
          </a:p>
        </p:txBody>
      </p:sp>
    </p:spTree>
    <p:extLst>
      <p:ext uri="{BB962C8B-B14F-4D97-AF65-F5344CB8AC3E}">
        <p14:creationId xmlns:p14="http://schemas.microsoft.com/office/powerpoint/2010/main" val="41575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C6E-6DC6-4087-9FA0-BE896D7B386E}"/>
              </a:ext>
            </a:extLst>
          </p:cNvPr>
          <p:cNvSpPr>
            <a:spLocks noGrp="1"/>
          </p:cNvSpPr>
          <p:nvPr>
            <p:ph type="title"/>
          </p:nvPr>
        </p:nvSpPr>
        <p:spPr/>
        <p:txBody>
          <a:bodyPr/>
          <a:lstStyle/>
          <a:p>
            <a:r>
              <a:rPr lang="en-GB" dirty="0"/>
              <a:t>Unusual Situations</a:t>
            </a:r>
            <a:endParaRPr lang="en-KE" dirty="0"/>
          </a:p>
        </p:txBody>
      </p:sp>
      <p:sp>
        <p:nvSpPr>
          <p:cNvPr id="3" name="Content Placeholder 2">
            <a:extLst>
              <a:ext uri="{FF2B5EF4-FFF2-40B4-BE49-F238E27FC236}">
                <a16:creationId xmlns:a16="http://schemas.microsoft.com/office/drawing/2014/main" id="{54C1F909-AD59-4540-AA5B-0AE76271DFA6}"/>
              </a:ext>
            </a:extLst>
          </p:cNvPr>
          <p:cNvSpPr>
            <a:spLocks noGrp="1"/>
          </p:cNvSpPr>
          <p:nvPr>
            <p:ph idx="1"/>
          </p:nvPr>
        </p:nvSpPr>
        <p:spPr/>
        <p:txBody>
          <a:bodyPr/>
          <a:lstStyle/>
          <a:p>
            <a:r>
              <a:rPr lang="en-GB" dirty="0"/>
              <a:t>Power Failure (insufficient light)</a:t>
            </a:r>
          </a:p>
          <a:p>
            <a:r>
              <a:rPr lang="en-GB" dirty="0"/>
              <a:t>Fire Alarm</a:t>
            </a:r>
          </a:p>
          <a:p>
            <a:r>
              <a:rPr lang="en-GB" dirty="0"/>
              <a:t>If either of these happen then the clocks should be paused.  In the case of a fire alarm the players should leave the building.  It may be advisable to leave scoresheets behind as this reduces the chances of being accused of using an engine to analyse.  This is especially true if the delay is likely to be minimal.  If the scoresheets are subsequently destroyed in the fire then you probably have more to worry about than that anyway!</a:t>
            </a:r>
          </a:p>
          <a:p>
            <a:endParaRPr lang="en-KE" dirty="0"/>
          </a:p>
        </p:txBody>
      </p:sp>
    </p:spTree>
    <p:extLst>
      <p:ext uri="{BB962C8B-B14F-4D97-AF65-F5344CB8AC3E}">
        <p14:creationId xmlns:p14="http://schemas.microsoft.com/office/powerpoint/2010/main" val="1576470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2B227-1E43-4076-91C3-56C5EFD3029A}"/>
              </a:ext>
            </a:extLst>
          </p:cNvPr>
          <p:cNvSpPr>
            <a:spLocks noGrp="1"/>
          </p:cNvSpPr>
          <p:nvPr>
            <p:ph type="title"/>
          </p:nvPr>
        </p:nvSpPr>
        <p:spPr/>
        <p:txBody>
          <a:bodyPr/>
          <a:lstStyle/>
          <a:p>
            <a:r>
              <a:rPr lang="en-GB" dirty="0"/>
              <a:t>Unusual Situations</a:t>
            </a:r>
            <a:endParaRPr lang="en-KE" dirty="0"/>
          </a:p>
        </p:txBody>
      </p:sp>
      <p:sp>
        <p:nvSpPr>
          <p:cNvPr id="3" name="Content Placeholder 2">
            <a:extLst>
              <a:ext uri="{FF2B5EF4-FFF2-40B4-BE49-F238E27FC236}">
                <a16:creationId xmlns:a16="http://schemas.microsoft.com/office/drawing/2014/main" id="{6831CDA0-C8EE-4A8E-BAAC-58AE1B5D16AF}"/>
              </a:ext>
            </a:extLst>
          </p:cNvPr>
          <p:cNvSpPr>
            <a:spLocks noGrp="1"/>
          </p:cNvSpPr>
          <p:nvPr>
            <p:ph idx="1"/>
          </p:nvPr>
        </p:nvSpPr>
        <p:spPr/>
        <p:txBody>
          <a:bodyPr/>
          <a:lstStyle/>
          <a:p>
            <a:r>
              <a:rPr lang="en-GB" dirty="0"/>
              <a:t>Physical violence threatened or carried out.</a:t>
            </a:r>
          </a:p>
          <a:p>
            <a:r>
              <a:rPr lang="en-GB" dirty="0"/>
              <a:t>This is extremely rare but has happened.  If an assault is alleged the police should be informed.  Police action may delay the League being able to respond.  On the other hand if an attack is alleged and the police are not called then the League may wonder why.</a:t>
            </a:r>
          </a:p>
          <a:p>
            <a:r>
              <a:rPr lang="en-GB" dirty="0"/>
              <a:t>It has been known for players to be banned from further league involvement or from a club’s premises for a period of time.</a:t>
            </a:r>
            <a:endParaRPr lang="en-KE" dirty="0"/>
          </a:p>
        </p:txBody>
      </p:sp>
    </p:spTree>
    <p:extLst>
      <p:ext uri="{BB962C8B-B14F-4D97-AF65-F5344CB8AC3E}">
        <p14:creationId xmlns:p14="http://schemas.microsoft.com/office/powerpoint/2010/main" val="20616003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8F65-AE17-49D4-AB8D-898704B08889}"/>
              </a:ext>
            </a:extLst>
          </p:cNvPr>
          <p:cNvSpPr>
            <a:spLocks noGrp="1"/>
          </p:cNvSpPr>
          <p:nvPr>
            <p:ph type="title"/>
          </p:nvPr>
        </p:nvSpPr>
        <p:spPr/>
        <p:txBody>
          <a:bodyPr/>
          <a:lstStyle/>
          <a:p>
            <a:r>
              <a:rPr lang="en-GB" dirty="0"/>
              <a:t>Claiming a Win because of the Opponent’s Behaviour</a:t>
            </a:r>
            <a:endParaRPr lang="en-KE" dirty="0"/>
          </a:p>
        </p:txBody>
      </p:sp>
      <p:sp>
        <p:nvSpPr>
          <p:cNvPr id="3" name="Content Placeholder 2">
            <a:extLst>
              <a:ext uri="{FF2B5EF4-FFF2-40B4-BE49-F238E27FC236}">
                <a16:creationId xmlns:a16="http://schemas.microsoft.com/office/drawing/2014/main" id="{06923679-34C6-4915-BFEE-473D69337352}"/>
              </a:ext>
            </a:extLst>
          </p:cNvPr>
          <p:cNvSpPr>
            <a:spLocks noGrp="1"/>
          </p:cNvSpPr>
          <p:nvPr>
            <p:ph idx="1"/>
          </p:nvPr>
        </p:nvSpPr>
        <p:spPr/>
        <p:txBody>
          <a:bodyPr/>
          <a:lstStyle/>
          <a:p>
            <a:pPr marL="0" indent="0">
              <a:buNone/>
            </a:pPr>
            <a:r>
              <a:rPr lang="en-GB" dirty="0"/>
              <a:t>Claim for repeated violations</a:t>
            </a:r>
          </a:p>
          <a:p>
            <a:r>
              <a:rPr lang="en-GB" dirty="0"/>
              <a:t>The claim of a game is likely to be (hotly) disputed.  If the opponent’s do not accept the claim then:-</a:t>
            </a:r>
          </a:p>
          <a:p>
            <a:r>
              <a:rPr lang="en-GB" dirty="0"/>
              <a:t>The claimant should indicate on his scoresheet each occasion that the Law was broken.</a:t>
            </a:r>
          </a:p>
          <a:p>
            <a:r>
              <a:rPr lang="en-GB" dirty="0"/>
              <a:t>The claimant should try to have the situation confirmed by a member of the opposition (Team Captain or depute).</a:t>
            </a:r>
          </a:p>
          <a:p>
            <a:r>
              <a:rPr lang="en-GB" dirty="0"/>
              <a:t>The game should continue if possible and under protest.</a:t>
            </a:r>
            <a:endParaRPr lang="en-KE" dirty="0"/>
          </a:p>
          <a:p>
            <a:endParaRPr lang="en-KE" dirty="0"/>
          </a:p>
        </p:txBody>
      </p:sp>
    </p:spTree>
    <p:extLst>
      <p:ext uri="{BB962C8B-B14F-4D97-AF65-F5344CB8AC3E}">
        <p14:creationId xmlns:p14="http://schemas.microsoft.com/office/powerpoint/2010/main" val="39601011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3365C-A0BD-4CF3-A9AD-BD87476D492A}"/>
              </a:ext>
            </a:extLst>
          </p:cNvPr>
          <p:cNvSpPr>
            <a:spLocks noGrp="1"/>
          </p:cNvSpPr>
          <p:nvPr>
            <p:ph type="title"/>
          </p:nvPr>
        </p:nvSpPr>
        <p:spPr/>
        <p:txBody>
          <a:bodyPr/>
          <a:lstStyle/>
          <a:p>
            <a:r>
              <a:rPr lang="en-GB" dirty="0"/>
              <a:t>Claiming a Win because of the Opponent’s Behaviour</a:t>
            </a:r>
            <a:endParaRPr lang="en-KE" dirty="0"/>
          </a:p>
        </p:txBody>
      </p:sp>
      <p:sp>
        <p:nvSpPr>
          <p:cNvPr id="3" name="Content Placeholder 2">
            <a:extLst>
              <a:ext uri="{FF2B5EF4-FFF2-40B4-BE49-F238E27FC236}">
                <a16:creationId xmlns:a16="http://schemas.microsoft.com/office/drawing/2014/main" id="{DF3E467D-108D-4DD2-A58A-1B28C4F8803E}"/>
              </a:ext>
            </a:extLst>
          </p:cNvPr>
          <p:cNvSpPr>
            <a:spLocks noGrp="1"/>
          </p:cNvSpPr>
          <p:nvPr>
            <p:ph idx="1"/>
          </p:nvPr>
        </p:nvSpPr>
        <p:spPr/>
        <p:txBody>
          <a:bodyPr/>
          <a:lstStyle/>
          <a:p>
            <a:r>
              <a:rPr lang="en-GB" dirty="0"/>
              <a:t>The opposition should be aware that the claim of a win will be made.</a:t>
            </a:r>
          </a:p>
          <a:p>
            <a:r>
              <a:rPr lang="en-GB" dirty="0"/>
              <a:t>The game should then be sent to the League following its dispute procedure.</a:t>
            </a:r>
          </a:p>
          <a:p>
            <a:r>
              <a:rPr lang="en-GB" dirty="0"/>
              <a:t>Proper documentation should be submitted including supporting evidence.</a:t>
            </a:r>
          </a:p>
        </p:txBody>
      </p:sp>
    </p:spTree>
    <p:extLst>
      <p:ext uri="{BB962C8B-B14F-4D97-AF65-F5344CB8AC3E}">
        <p14:creationId xmlns:p14="http://schemas.microsoft.com/office/powerpoint/2010/main" val="426126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19C4-6912-44C4-845D-0D15973C2246}"/>
              </a:ext>
            </a:extLst>
          </p:cNvPr>
          <p:cNvSpPr>
            <a:spLocks noGrp="1"/>
          </p:cNvSpPr>
          <p:nvPr>
            <p:ph type="title"/>
          </p:nvPr>
        </p:nvSpPr>
        <p:spPr/>
        <p:txBody>
          <a:bodyPr/>
          <a:lstStyle/>
          <a:p>
            <a:r>
              <a:rPr lang="en-GB" dirty="0"/>
              <a:t>General Advice</a:t>
            </a:r>
            <a:endParaRPr lang="en-KE" dirty="0"/>
          </a:p>
        </p:txBody>
      </p:sp>
      <p:sp>
        <p:nvSpPr>
          <p:cNvPr id="3" name="Content Placeholder 2">
            <a:extLst>
              <a:ext uri="{FF2B5EF4-FFF2-40B4-BE49-F238E27FC236}">
                <a16:creationId xmlns:a16="http://schemas.microsoft.com/office/drawing/2014/main" id="{AEE72BFB-969C-48EE-944A-5D85146090FD}"/>
              </a:ext>
            </a:extLst>
          </p:cNvPr>
          <p:cNvSpPr>
            <a:spLocks noGrp="1"/>
          </p:cNvSpPr>
          <p:nvPr>
            <p:ph idx="1"/>
          </p:nvPr>
        </p:nvSpPr>
        <p:spPr/>
        <p:txBody>
          <a:bodyPr/>
          <a:lstStyle/>
          <a:p>
            <a:r>
              <a:rPr lang="en-GB" dirty="0"/>
              <a:t>Normally players are advised not to talk to the opponent but to seek the arbiter.  Here speaking to the opponent is normally the first thing to do. </a:t>
            </a:r>
          </a:p>
          <a:p>
            <a:r>
              <a:rPr lang="en-GB" dirty="0"/>
              <a:t>Players having a dispute should try not to disturb other boards.</a:t>
            </a:r>
          </a:p>
          <a:p>
            <a:r>
              <a:rPr lang="en-GB" dirty="0"/>
              <a:t>It is advisable to continue a dispute outside the playing hall unless there are concerns about what may happen.  ‘Taking it outside’ can be a euphemism for employing physical violence.  It should not be in this case.</a:t>
            </a:r>
            <a:endParaRPr lang="en-KE" dirty="0"/>
          </a:p>
          <a:p>
            <a:endParaRPr lang="en-KE" dirty="0"/>
          </a:p>
        </p:txBody>
      </p:sp>
    </p:spTree>
    <p:extLst>
      <p:ext uri="{BB962C8B-B14F-4D97-AF65-F5344CB8AC3E}">
        <p14:creationId xmlns:p14="http://schemas.microsoft.com/office/powerpoint/2010/main" val="304617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0AA95-128D-4962-B716-F4A8DE8BD797}"/>
              </a:ext>
            </a:extLst>
          </p:cNvPr>
          <p:cNvSpPr>
            <a:spLocks noGrp="1"/>
          </p:cNvSpPr>
          <p:nvPr>
            <p:ph type="title"/>
          </p:nvPr>
        </p:nvSpPr>
        <p:spPr/>
        <p:txBody>
          <a:bodyPr/>
          <a:lstStyle/>
          <a:p>
            <a:r>
              <a:rPr lang="en-GB" dirty="0"/>
              <a:t>Team Captains</a:t>
            </a:r>
            <a:endParaRPr lang="en-KE" dirty="0"/>
          </a:p>
        </p:txBody>
      </p:sp>
      <p:sp>
        <p:nvSpPr>
          <p:cNvPr id="3" name="Content Placeholder 2">
            <a:extLst>
              <a:ext uri="{FF2B5EF4-FFF2-40B4-BE49-F238E27FC236}">
                <a16:creationId xmlns:a16="http://schemas.microsoft.com/office/drawing/2014/main" id="{F24ECED0-FAD7-4C8A-96E7-AA4E3753EC59}"/>
              </a:ext>
            </a:extLst>
          </p:cNvPr>
          <p:cNvSpPr>
            <a:spLocks noGrp="1"/>
          </p:cNvSpPr>
          <p:nvPr>
            <p:ph idx="1"/>
          </p:nvPr>
        </p:nvSpPr>
        <p:spPr/>
        <p:txBody>
          <a:bodyPr/>
          <a:lstStyle/>
          <a:p>
            <a:r>
              <a:rPr lang="en-GB" dirty="0"/>
              <a:t>Many Leagues allow the Captains to have at least some responsibility for ensuring that disputes on the night are resolved.</a:t>
            </a:r>
          </a:p>
          <a:p>
            <a:r>
              <a:rPr lang="en-GB" dirty="0"/>
              <a:t>In these situations the Captains can be a useful means of mediation.</a:t>
            </a:r>
          </a:p>
          <a:p>
            <a:r>
              <a:rPr lang="en-GB" dirty="0"/>
              <a:t>A breach of the Laws can be pointed out to the opponent directly.  However, this can lead to an escalation of the situation and should only be done with caution.</a:t>
            </a:r>
          </a:p>
          <a:p>
            <a:r>
              <a:rPr lang="en-GB" dirty="0"/>
              <a:t>If a FIDE rated event Captains can only act as arbiters if licenced by FIDE.</a:t>
            </a:r>
          </a:p>
          <a:p>
            <a:endParaRPr lang="en-KE" dirty="0"/>
          </a:p>
        </p:txBody>
      </p:sp>
    </p:spTree>
    <p:extLst>
      <p:ext uri="{BB962C8B-B14F-4D97-AF65-F5344CB8AC3E}">
        <p14:creationId xmlns:p14="http://schemas.microsoft.com/office/powerpoint/2010/main" val="285647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817CD-B6DE-4D4A-9E88-20B27A8DF7BF}"/>
              </a:ext>
            </a:extLst>
          </p:cNvPr>
          <p:cNvSpPr>
            <a:spLocks noGrp="1"/>
          </p:cNvSpPr>
          <p:nvPr>
            <p:ph type="title"/>
          </p:nvPr>
        </p:nvSpPr>
        <p:spPr/>
        <p:txBody>
          <a:bodyPr/>
          <a:lstStyle/>
          <a:p>
            <a:r>
              <a:rPr lang="en-GB" dirty="0"/>
              <a:t>Possible Penalties</a:t>
            </a:r>
            <a:endParaRPr lang="en-KE" dirty="0"/>
          </a:p>
        </p:txBody>
      </p:sp>
      <p:sp>
        <p:nvSpPr>
          <p:cNvPr id="3" name="Content Placeholder 2">
            <a:extLst>
              <a:ext uri="{FF2B5EF4-FFF2-40B4-BE49-F238E27FC236}">
                <a16:creationId xmlns:a16="http://schemas.microsoft.com/office/drawing/2014/main" id="{F9EAD003-E3CF-4B63-9B08-5DE656332AD6}"/>
              </a:ext>
            </a:extLst>
          </p:cNvPr>
          <p:cNvSpPr>
            <a:spLocks noGrp="1"/>
          </p:cNvSpPr>
          <p:nvPr>
            <p:ph idx="1"/>
          </p:nvPr>
        </p:nvSpPr>
        <p:spPr/>
        <p:txBody>
          <a:bodyPr/>
          <a:lstStyle/>
          <a:p>
            <a:r>
              <a:rPr lang="en-GB" dirty="0"/>
              <a:t>The most common penalty is to add two minutes to the non-offenders time.</a:t>
            </a:r>
          </a:p>
          <a:p>
            <a:r>
              <a:rPr lang="en-GB" dirty="0"/>
              <a:t>The offender may have time deducted.</a:t>
            </a:r>
          </a:p>
          <a:p>
            <a:r>
              <a:rPr lang="en-GB" dirty="0"/>
              <a:t>The team may have points deducted.</a:t>
            </a:r>
          </a:p>
          <a:p>
            <a:r>
              <a:rPr lang="en-GB" dirty="0"/>
              <a:t>The offender may lose the game.</a:t>
            </a:r>
          </a:p>
          <a:p>
            <a:r>
              <a:rPr lang="en-GB" dirty="0"/>
              <a:t>The last of these would normally only occur for repeated offences or for a very major breach of the Laws.</a:t>
            </a:r>
          </a:p>
          <a:p>
            <a:r>
              <a:rPr lang="en-GB" dirty="0"/>
              <a:t>The team may be penalised points.</a:t>
            </a:r>
          </a:p>
          <a:p>
            <a:endParaRPr lang="en-KE" dirty="0"/>
          </a:p>
        </p:txBody>
      </p:sp>
    </p:spTree>
    <p:extLst>
      <p:ext uri="{BB962C8B-B14F-4D97-AF65-F5344CB8AC3E}">
        <p14:creationId xmlns:p14="http://schemas.microsoft.com/office/powerpoint/2010/main" val="74333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E9B4-2B42-4EC2-9D46-2A92AE32112A}"/>
              </a:ext>
            </a:extLst>
          </p:cNvPr>
          <p:cNvSpPr>
            <a:spLocks noGrp="1"/>
          </p:cNvSpPr>
          <p:nvPr>
            <p:ph type="title"/>
          </p:nvPr>
        </p:nvSpPr>
        <p:spPr/>
        <p:txBody>
          <a:bodyPr/>
          <a:lstStyle/>
          <a:p>
            <a:r>
              <a:rPr lang="en-GB" dirty="0"/>
              <a:t>Digital Clocks</a:t>
            </a:r>
            <a:endParaRPr lang="en-KE" dirty="0"/>
          </a:p>
        </p:txBody>
      </p:sp>
      <p:sp>
        <p:nvSpPr>
          <p:cNvPr id="3" name="Content Placeholder 2">
            <a:extLst>
              <a:ext uri="{FF2B5EF4-FFF2-40B4-BE49-F238E27FC236}">
                <a16:creationId xmlns:a16="http://schemas.microsoft.com/office/drawing/2014/main" id="{FDC4C98B-D414-4D36-A801-07AF520FA5AF}"/>
              </a:ext>
            </a:extLst>
          </p:cNvPr>
          <p:cNvSpPr>
            <a:spLocks noGrp="1"/>
          </p:cNvSpPr>
          <p:nvPr>
            <p:ph idx="1"/>
          </p:nvPr>
        </p:nvSpPr>
        <p:spPr/>
        <p:txBody>
          <a:bodyPr/>
          <a:lstStyle/>
          <a:p>
            <a:r>
              <a:rPr lang="en-GB" dirty="0"/>
              <a:t>Since many penalties will involve having to alter a clock setting as many club players as possible should be able to do this.  Clock setting should not be left to team captains or even just one club official.</a:t>
            </a:r>
          </a:p>
          <a:p>
            <a:r>
              <a:rPr lang="en-GB" dirty="0"/>
              <a:t>It is always advisable to write down the clock times before doing any adjustment.  If the resetting goes wrong these times can be useful when having another attempt.</a:t>
            </a:r>
            <a:endParaRPr lang="en-KE" dirty="0"/>
          </a:p>
        </p:txBody>
      </p:sp>
    </p:spTree>
    <p:extLst>
      <p:ext uri="{BB962C8B-B14F-4D97-AF65-F5344CB8AC3E}">
        <p14:creationId xmlns:p14="http://schemas.microsoft.com/office/powerpoint/2010/main" val="251472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C90F7-3802-4493-A801-404347757056}"/>
              </a:ext>
            </a:extLst>
          </p:cNvPr>
          <p:cNvSpPr>
            <a:spLocks noGrp="1"/>
          </p:cNvSpPr>
          <p:nvPr>
            <p:ph type="title"/>
          </p:nvPr>
        </p:nvSpPr>
        <p:spPr/>
        <p:txBody>
          <a:bodyPr/>
          <a:lstStyle/>
          <a:p>
            <a:r>
              <a:rPr lang="en-GB" dirty="0"/>
              <a:t>Common Situation 1 – Failure to record.</a:t>
            </a:r>
            <a:endParaRPr lang="en-KE" dirty="0"/>
          </a:p>
        </p:txBody>
      </p:sp>
      <p:sp>
        <p:nvSpPr>
          <p:cNvPr id="3" name="Content Placeholder 2">
            <a:extLst>
              <a:ext uri="{FF2B5EF4-FFF2-40B4-BE49-F238E27FC236}">
                <a16:creationId xmlns:a16="http://schemas.microsoft.com/office/drawing/2014/main" id="{C4620ED9-4522-4BBE-85B8-8AF04DE54E2C}"/>
              </a:ext>
            </a:extLst>
          </p:cNvPr>
          <p:cNvSpPr>
            <a:spLocks noGrp="1"/>
          </p:cNvSpPr>
          <p:nvPr>
            <p:ph idx="1"/>
          </p:nvPr>
        </p:nvSpPr>
        <p:spPr/>
        <p:txBody>
          <a:bodyPr/>
          <a:lstStyle/>
          <a:p>
            <a:r>
              <a:rPr lang="en-GB" dirty="0"/>
              <a:t>The opponent is not recording.</a:t>
            </a:r>
          </a:p>
          <a:p>
            <a:r>
              <a:rPr lang="en-GB" dirty="0"/>
              <a:t>A player must always record if the game has an increment of 30 seconds per move or more.  Otherwise a player can stop recording when their time goes below 5 minutes.  This applies even if the time goes above 5 minutes later on in the same session.</a:t>
            </a:r>
          </a:p>
          <a:p>
            <a:r>
              <a:rPr lang="en-GB" dirty="0"/>
              <a:t>(It is acceptable for a third party to keep score but this copy must not be visible to either player.  It can be used in resolving draw claims.)</a:t>
            </a:r>
            <a:endParaRPr lang="en-KE" dirty="0"/>
          </a:p>
        </p:txBody>
      </p:sp>
    </p:spTree>
    <p:extLst>
      <p:ext uri="{BB962C8B-B14F-4D97-AF65-F5344CB8AC3E}">
        <p14:creationId xmlns:p14="http://schemas.microsoft.com/office/powerpoint/2010/main" val="219538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3A11E-5641-46EE-B200-C64A32000D94}"/>
              </a:ext>
            </a:extLst>
          </p:cNvPr>
          <p:cNvSpPr>
            <a:spLocks noGrp="1"/>
          </p:cNvSpPr>
          <p:nvPr>
            <p:ph type="title"/>
          </p:nvPr>
        </p:nvSpPr>
        <p:spPr/>
        <p:txBody>
          <a:bodyPr/>
          <a:lstStyle/>
          <a:p>
            <a:r>
              <a:rPr lang="en-GB" dirty="0"/>
              <a:t>Failure to Record</a:t>
            </a:r>
            <a:endParaRPr lang="en-KE" dirty="0"/>
          </a:p>
        </p:txBody>
      </p:sp>
      <p:sp>
        <p:nvSpPr>
          <p:cNvPr id="3" name="Content Placeholder 2">
            <a:extLst>
              <a:ext uri="{FF2B5EF4-FFF2-40B4-BE49-F238E27FC236}">
                <a16:creationId xmlns:a16="http://schemas.microsoft.com/office/drawing/2014/main" id="{7C62FF55-DB37-403D-BC64-7096E901C52C}"/>
              </a:ext>
            </a:extLst>
          </p:cNvPr>
          <p:cNvSpPr>
            <a:spLocks noGrp="1"/>
          </p:cNvSpPr>
          <p:nvPr>
            <p:ph idx="1"/>
          </p:nvPr>
        </p:nvSpPr>
        <p:spPr/>
        <p:txBody>
          <a:bodyPr/>
          <a:lstStyle/>
          <a:p>
            <a:r>
              <a:rPr lang="en-GB" dirty="0"/>
              <a:t>Step 1.  The opponent should ask the player to keep his score sheet up to date.</a:t>
            </a:r>
          </a:p>
          <a:p>
            <a:r>
              <a:rPr lang="en-GB" dirty="0"/>
              <a:t>Step 2. A captain should ask the player to keep the scoresheet up to date.</a:t>
            </a:r>
          </a:p>
          <a:p>
            <a:pPr marL="0" indent="0">
              <a:buNone/>
            </a:pPr>
            <a:r>
              <a:rPr lang="en-GB" dirty="0"/>
              <a:t>Penalties</a:t>
            </a:r>
          </a:p>
          <a:p>
            <a:r>
              <a:rPr lang="en-GB" dirty="0"/>
              <a:t>For a first offence this would normally only be a verbal warning and the scoresheet brought up to date on the player’s own time.</a:t>
            </a:r>
          </a:p>
          <a:p>
            <a:r>
              <a:rPr lang="en-GB" dirty="0"/>
              <a:t>For a second offence the opponent would be given an additional two minutes</a:t>
            </a:r>
            <a:endParaRPr lang="en-KE" dirty="0"/>
          </a:p>
        </p:txBody>
      </p:sp>
    </p:spTree>
    <p:extLst>
      <p:ext uri="{BB962C8B-B14F-4D97-AF65-F5344CB8AC3E}">
        <p14:creationId xmlns:p14="http://schemas.microsoft.com/office/powerpoint/2010/main" val="21132254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2163</TotalTime>
  <Words>2828</Words>
  <Application>Microsoft Office PowerPoint</Application>
  <PresentationFormat>Widescreen</PresentationFormat>
  <Paragraphs>160</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Trebuchet MS</vt:lpstr>
      <vt:lpstr>Berlin</vt:lpstr>
      <vt:lpstr>Laws of Chess</vt:lpstr>
      <vt:lpstr>General Advice (No arbiter present)</vt:lpstr>
      <vt:lpstr>General Advice</vt:lpstr>
      <vt:lpstr>General Advice</vt:lpstr>
      <vt:lpstr>Team Captains</vt:lpstr>
      <vt:lpstr>Possible Penalties</vt:lpstr>
      <vt:lpstr>Digital Clocks</vt:lpstr>
      <vt:lpstr>Common Situation 1 – Failure to record.</vt:lpstr>
      <vt:lpstr>Failure to Record</vt:lpstr>
      <vt:lpstr>Failure to Record</vt:lpstr>
      <vt:lpstr>Common Situation 2 – Illegal Move</vt:lpstr>
      <vt:lpstr>Illegal Move</vt:lpstr>
      <vt:lpstr>Illegal Move</vt:lpstr>
      <vt:lpstr>Common Situations 3 – Pressing Clock with the wrong hand</vt:lpstr>
      <vt:lpstr>Pressing the Clock with the wrong hand</vt:lpstr>
      <vt:lpstr>Pressing the Clock with the wrong hand</vt:lpstr>
      <vt:lpstr>Common Situations 4 – Being Distracted</vt:lpstr>
      <vt:lpstr>Being Distracted</vt:lpstr>
      <vt:lpstr>Being Distracted</vt:lpstr>
      <vt:lpstr>Being Distracted</vt:lpstr>
      <vt:lpstr>Being Distracted</vt:lpstr>
      <vt:lpstr>Being Distracted</vt:lpstr>
      <vt:lpstr>Being Distracted</vt:lpstr>
      <vt:lpstr>Being Distracted</vt:lpstr>
      <vt:lpstr>Being Distracted</vt:lpstr>
      <vt:lpstr>Being Distracted</vt:lpstr>
      <vt:lpstr>Being Distracted</vt:lpstr>
      <vt:lpstr>Being Distracted</vt:lpstr>
      <vt:lpstr>Being Distracted</vt:lpstr>
      <vt:lpstr>Common Situations 5 – Not being allowed to press the clock</vt:lpstr>
      <vt:lpstr>Common Situations 6 – Disputed Board Order </vt:lpstr>
      <vt:lpstr>Unusual Situations</vt:lpstr>
      <vt:lpstr>Unusual Situations</vt:lpstr>
      <vt:lpstr>Claiming a Win because of the Opponent’s Behaviour</vt:lpstr>
      <vt:lpstr>Claiming a Win because of the Opponent’s Behaviour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Laws of Chess</dc:title>
  <dc:creator>Alex McFarlane</dc:creator>
  <cp:lastModifiedBy>Alex McFarlane</cp:lastModifiedBy>
  <cp:revision>61</cp:revision>
  <dcterms:created xsi:type="dcterms:W3CDTF">2018-02-18T11:17:01Z</dcterms:created>
  <dcterms:modified xsi:type="dcterms:W3CDTF">2018-02-24T11:56:38Z</dcterms:modified>
</cp:coreProperties>
</file>