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802FED-71B6-4D55-9A4E-8F4AB7D24114}" type="datetimeFigureOut">
              <a:rPr lang="en-GB" smtClean="0"/>
              <a:t>03/12/2016</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347E9727-C8E7-4C0E-BE91-4C43CCA267FB}"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021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02FED-71B6-4D55-9A4E-8F4AB7D24114}" type="datetimeFigureOut">
              <a:rPr lang="en-GB" smtClean="0"/>
              <a:t>03/12/2016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727-C8E7-4C0E-BE91-4C43CCA267FB}"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400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02FED-71B6-4D55-9A4E-8F4AB7D24114}" type="datetimeFigureOut">
              <a:rPr lang="en-GB" smtClean="0"/>
              <a:t>03/12/2016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727-C8E7-4C0E-BE91-4C43CCA267FB}"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886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802FED-71B6-4D55-9A4E-8F4AB7D24114}" type="datetimeFigureOut">
              <a:rPr lang="en-GB" smtClean="0"/>
              <a:t>03/12/2016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727-C8E7-4C0E-BE91-4C43CCA267FB}"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640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802FED-71B6-4D55-9A4E-8F4AB7D24114}" type="datetimeFigureOut">
              <a:rPr lang="en-GB" smtClean="0"/>
              <a:t>03/12/2016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7E9727-C8E7-4C0E-BE91-4C43CCA267FB}"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3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802FED-71B6-4D55-9A4E-8F4AB7D24114}" type="datetimeFigureOut">
              <a:rPr lang="en-GB" smtClean="0"/>
              <a:t>03/12/2016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E9727-C8E7-4C0E-BE91-4C43CCA267FB}"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75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802FED-71B6-4D55-9A4E-8F4AB7D24114}" type="datetimeFigureOut">
              <a:rPr lang="en-GB" smtClean="0"/>
              <a:t>03/12/2016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7E9727-C8E7-4C0E-BE91-4C43CCA267FB}"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651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802FED-71B6-4D55-9A4E-8F4AB7D24114}" type="datetimeFigureOut">
              <a:rPr lang="en-GB" smtClean="0"/>
              <a:t>03/12/2016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7E9727-C8E7-4C0E-BE91-4C43CCA267FB}"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089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02FED-71B6-4D55-9A4E-8F4AB7D24114}" type="datetimeFigureOut">
              <a:rPr lang="en-GB" smtClean="0"/>
              <a:t>03/12/2016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7E9727-C8E7-4C0E-BE91-4C43CCA267FB}" type="slidenum">
              <a:rPr lang="en-GB" smtClean="0"/>
              <a:t>‹#›</a:t>
            </a:fld>
            <a:endParaRPr lang="en-GB"/>
          </a:p>
        </p:txBody>
      </p:sp>
    </p:spTree>
    <p:extLst>
      <p:ext uri="{BB962C8B-B14F-4D97-AF65-F5344CB8AC3E}">
        <p14:creationId xmlns:p14="http://schemas.microsoft.com/office/powerpoint/2010/main" val="200840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802FED-71B6-4D55-9A4E-8F4AB7D24114}" type="datetimeFigureOut">
              <a:rPr lang="en-GB" smtClean="0"/>
              <a:t>03/12/2016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7E9727-C8E7-4C0E-BE91-4C43CCA267FB}"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5945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F802FED-71B6-4D55-9A4E-8F4AB7D24114}" type="datetimeFigureOut">
              <a:rPr lang="en-GB" smtClean="0"/>
              <a:t>03/12/2016</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347E9727-C8E7-4C0E-BE91-4C43CCA267FB}"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695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F802FED-71B6-4D55-9A4E-8F4AB7D24114}" type="datetimeFigureOut">
              <a:rPr lang="en-GB" smtClean="0"/>
              <a:t>03/12/2016</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47E9727-C8E7-4C0E-BE91-4C43CCA267FB}"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82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NOTATION</a:t>
            </a:r>
          </a:p>
        </p:txBody>
      </p:sp>
      <p:sp>
        <p:nvSpPr>
          <p:cNvPr id="3" name="Subtitle 2"/>
          <p:cNvSpPr>
            <a:spLocks noGrp="1"/>
          </p:cNvSpPr>
          <p:nvPr>
            <p:ph type="subTitle" idx="1"/>
          </p:nvPr>
        </p:nvSpPr>
        <p:spPr/>
        <p:txBody>
          <a:bodyPr/>
          <a:lstStyle/>
          <a:p>
            <a:r>
              <a:rPr lang="en-GB" dirty="0"/>
              <a:t>ECF Arbiter Seminar - Material by CAA</a:t>
            </a:r>
          </a:p>
        </p:txBody>
      </p:sp>
      <p:pic>
        <p:nvPicPr>
          <p:cNvPr id="4" name="Picture 2" descr="Image result for CAA ch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829" y="5071037"/>
            <a:ext cx="1310046" cy="1003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ecf logo ch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7602" y="240086"/>
            <a:ext cx="1714500" cy="2057400"/>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10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a:t>
            </a:r>
          </a:p>
        </p:txBody>
      </p:sp>
      <p:sp>
        <p:nvSpPr>
          <p:cNvPr id="3" name="Content Placeholder 2"/>
          <p:cNvSpPr>
            <a:spLocks noGrp="1"/>
          </p:cNvSpPr>
          <p:nvPr>
            <p:ph idx="1"/>
          </p:nvPr>
        </p:nvSpPr>
        <p:spPr/>
        <p:txBody>
          <a:bodyPr>
            <a:normAutofit fontScale="70000" lnSpcReduction="20000"/>
          </a:bodyPr>
          <a:lstStyle/>
          <a:p>
            <a:r>
              <a:rPr lang="en-US" dirty="0"/>
              <a:t>The offer of a draw shall be marked as (=).</a:t>
            </a:r>
            <a:br>
              <a:rPr lang="en-US" dirty="0"/>
            </a:br>
            <a:br>
              <a:rPr lang="en-US" dirty="0"/>
            </a:br>
            <a:r>
              <a:rPr lang="en-US" dirty="0"/>
              <a:t> Abbreviations</a:t>
            </a:r>
            <a:br>
              <a:rPr lang="en-US" dirty="0"/>
            </a:br>
            <a:r>
              <a:rPr lang="en-US" dirty="0"/>
              <a:t> 0-0= castling with rook h1 or rook h8 (kingside castling)	 0-0-0= castling with rook a1 or rook a8 (queenside castling)</a:t>
            </a:r>
            <a:br>
              <a:rPr lang="en-US" dirty="0"/>
            </a:br>
            <a:r>
              <a:rPr lang="en-US" dirty="0"/>
              <a:t> x= captures				 += check</a:t>
            </a:r>
            <a:br>
              <a:rPr lang="en-US" dirty="0"/>
            </a:br>
            <a:r>
              <a:rPr lang="en-US" dirty="0"/>
              <a:t> ++ or #= checkmate				 </a:t>
            </a:r>
            <a:r>
              <a:rPr lang="en-US" dirty="0" err="1"/>
              <a:t>e.p</a:t>
            </a:r>
            <a:r>
              <a:rPr lang="en-US" dirty="0"/>
              <a:t>.= captures ‘</a:t>
            </a:r>
            <a:r>
              <a:rPr lang="en-US" dirty="0" err="1"/>
              <a:t>en</a:t>
            </a:r>
            <a:r>
              <a:rPr lang="en-US" dirty="0"/>
              <a:t> passant’</a:t>
            </a:r>
            <a:br>
              <a:rPr lang="en-US" dirty="0"/>
            </a:br>
            <a:r>
              <a:rPr lang="en-US" dirty="0"/>
              <a:t> The last four are optional.</a:t>
            </a:r>
            <a:br>
              <a:rPr lang="en-US" dirty="0"/>
            </a:br>
            <a:br>
              <a:rPr lang="en-US" dirty="0"/>
            </a:br>
            <a:r>
              <a:rPr lang="en-US" dirty="0"/>
              <a:t> Sample game:</a:t>
            </a:r>
            <a:br>
              <a:rPr lang="en-US" dirty="0"/>
            </a:br>
            <a:r>
              <a:rPr lang="en-US" dirty="0"/>
              <a:t> 1.e4 e5 2. Nf3 Nf6 3. d4 exd4 4. e5 Ne4 5. Qxd4 d5 6. exd6 </a:t>
            </a:r>
            <a:r>
              <a:rPr lang="en-US" dirty="0" err="1"/>
              <a:t>e.p</a:t>
            </a:r>
            <a:r>
              <a:rPr lang="en-US" dirty="0"/>
              <a:t>. Nxd6 7. Bg5 Nc6 8. Qe3+ Be7 9. Nbd2 0-0 10. 0-0-0 Re8 11. Kb1 (=) </a:t>
            </a:r>
            <a:br>
              <a:rPr lang="en-US" dirty="0"/>
            </a:br>
            <a:r>
              <a:rPr lang="en-US" dirty="0"/>
              <a:t> Or: 1. e4 e5 2. Nf3 Nf6 3. d4 ed4 4. e5 Ne4 5. Qd4 d5 6. ed6 Nd6 7. Bg5 Nc6 8. Qe3 Be7 9 Nbd2 0-0 10. 0-0-0 Re8 11. Kb1 (=)</a:t>
            </a:r>
            <a:br>
              <a:rPr lang="en-US" dirty="0"/>
            </a:br>
            <a:r>
              <a:rPr lang="en-US" dirty="0"/>
              <a:t> Or: 1. e2e4 e7e5 2.Ng1f3 Ng8f6 3. d2d4 e5xd4 4. e4e5 Nf6e4 5. Qd1xd4 d7d5 6. e5xd6e.p. Ne4xd6 7. Bc1g5 Nb8c6 8. Qd4d3 Bf8e7 9. Nb1d2 0-0 10. 0-0-0 Rf8e8 11. Kb1 (=)</a:t>
            </a:r>
            <a:endParaRPr lang="en-GB" dirty="0"/>
          </a:p>
        </p:txBody>
      </p:sp>
    </p:spTree>
    <p:extLst>
      <p:ext uri="{BB962C8B-B14F-4D97-AF65-F5344CB8AC3E}">
        <p14:creationId xmlns:p14="http://schemas.microsoft.com/office/powerpoint/2010/main" val="420602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a:t>
            </a:r>
          </a:p>
        </p:txBody>
      </p:sp>
      <p:sp>
        <p:nvSpPr>
          <p:cNvPr id="3" name="Content Placeholder 2"/>
          <p:cNvSpPr>
            <a:spLocks noGrp="1"/>
          </p:cNvSpPr>
          <p:nvPr>
            <p:ph idx="1"/>
          </p:nvPr>
        </p:nvSpPr>
        <p:spPr/>
        <p:txBody>
          <a:bodyPr/>
          <a:lstStyle/>
          <a:p>
            <a:r>
              <a:rPr lang="en-GB" dirty="0"/>
              <a:t>Algebraic notation should be used as given in Appendix C of the Laws of Chess.</a:t>
            </a:r>
          </a:p>
          <a:p>
            <a:r>
              <a:rPr lang="en-GB" dirty="0"/>
              <a:t>Some older British players still use descriptive.  Therefore knowing descriptive is useful but will not be taught in this course (though these notes will show the moves in descriptive for info).</a:t>
            </a:r>
          </a:p>
        </p:txBody>
      </p:sp>
    </p:spTree>
    <p:extLst>
      <p:ext uri="{BB962C8B-B14F-4D97-AF65-F5344CB8AC3E}">
        <p14:creationId xmlns:p14="http://schemas.microsoft.com/office/powerpoint/2010/main" val="387835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 </a:t>
            </a:r>
          </a:p>
        </p:txBody>
      </p:sp>
      <p:pic>
        <p:nvPicPr>
          <p:cNvPr id="4" name="Content Placeholder 3"/>
          <p:cNvPicPr>
            <a:picLocks noGrp="1" noChangeAspect="1"/>
          </p:cNvPicPr>
          <p:nvPr>
            <p:ph idx="1"/>
          </p:nvPr>
        </p:nvPicPr>
        <p:blipFill>
          <a:blip r:embed="rId2"/>
          <a:stretch>
            <a:fillRect/>
          </a:stretch>
        </p:blipFill>
        <p:spPr>
          <a:xfrm>
            <a:off x="1451580" y="1853755"/>
            <a:ext cx="3184216" cy="3172984"/>
          </a:xfrm>
          <a:prstGeom prst="rect">
            <a:avLst/>
          </a:prstGeom>
        </p:spPr>
      </p:pic>
      <p:pic>
        <p:nvPicPr>
          <p:cNvPr id="5" name="Picture 4"/>
          <p:cNvPicPr>
            <a:picLocks noChangeAspect="1"/>
          </p:cNvPicPr>
          <p:nvPr/>
        </p:nvPicPr>
        <p:blipFill>
          <a:blip r:embed="rId3"/>
          <a:stretch>
            <a:fillRect/>
          </a:stretch>
        </p:blipFill>
        <p:spPr>
          <a:xfrm>
            <a:off x="8035429" y="1923583"/>
            <a:ext cx="3019425" cy="3019425"/>
          </a:xfrm>
          <a:prstGeom prst="rect">
            <a:avLst/>
          </a:prstGeom>
        </p:spPr>
      </p:pic>
      <p:sp>
        <p:nvSpPr>
          <p:cNvPr id="6" name="TextBox 5"/>
          <p:cNvSpPr txBox="1"/>
          <p:nvPr/>
        </p:nvSpPr>
        <p:spPr>
          <a:xfrm>
            <a:off x="1451578" y="5188689"/>
            <a:ext cx="9603275" cy="369332"/>
          </a:xfrm>
          <a:prstGeom prst="rect">
            <a:avLst/>
          </a:prstGeom>
          <a:noFill/>
        </p:spPr>
        <p:txBody>
          <a:bodyPr wrap="square" rtlCol="0">
            <a:spAutoFit/>
          </a:bodyPr>
          <a:lstStyle/>
          <a:p>
            <a:r>
              <a:rPr lang="en-GB" dirty="0"/>
              <a:t>1  e4 (P-K4)                                                                                        1  … e5 (P-K4)</a:t>
            </a:r>
          </a:p>
        </p:txBody>
      </p:sp>
    </p:spTree>
    <p:extLst>
      <p:ext uri="{BB962C8B-B14F-4D97-AF65-F5344CB8AC3E}">
        <p14:creationId xmlns:p14="http://schemas.microsoft.com/office/powerpoint/2010/main" val="357329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a:t>
            </a:r>
          </a:p>
        </p:txBody>
      </p:sp>
      <p:pic>
        <p:nvPicPr>
          <p:cNvPr id="4" name="Content Placeholder 3"/>
          <p:cNvPicPr>
            <a:picLocks noGrp="1" noChangeAspect="1"/>
          </p:cNvPicPr>
          <p:nvPr>
            <p:ph idx="1"/>
          </p:nvPr>
        </p:nvPicPr>
        <p:blipFill>
          <a:blip r:embed="rId2"/>
          <a:stretch>
            <a:fillRect/>
          </a:stretch>
        </p:blipFill>
        <p:spPr>
          <a:xfrm>
            <a:off x="1451579" y="1853754"/>
            <a:ext cx="2990850" cy="3019425"/>
          </a:xfrm>
          <a:prstGeom prst="rect">
            <a:avLst/>
          </a:prstGeom>
        </p:spPr>
      </p:pic>
      <p:pic>
        <p:nvPicPr>
          <p:cNvPr id="5" name="Picture 4"/>
          <p:cNvPicPr>
            <a:picLocks noChangeAspect="1"/>
          </p:cNvPicPr>
          <p:nvPr/>
        </p:nvPicPr>
        <p:blipFill>
          <a:blip r:embed="rId3"/>
          <a:stretch>
            <a:fillRect/>
          </a:stretch>
        </p:blipFill>
        <p:spPr>
          <a:xfrm>
            <a:off x="8025904" y="1853754"/>
            <a:ext cx="3028950" cy="3048000"/>
          </a:xfrm>
          <a:prstGeom prst="rect">
            <a:avLst/>
          </a:prstGeom>
        </p:spPr>
      </p:pic>
      <p:sp>
        <p:nvSpPr>
          <p:cNvPr id="6" name="TextBox 5"/>
          <p:cNvSpPr txBox="1"/>
          <p:nvPr/>
        </p:nvSpPr>
        <p:spPr>
          <a:xfrm>
            <a:off x="4614530" y="2317898"/>
            <a:ext cx="2870791" cy="369332"/>
          </a:xfrm>
          <a:prstGeom prst="rect">
            <a:avLst/>
          </a:prstGeom>
          <a:noFill/>
        </p:spPr>
        <p:txBody>
          <a:bodyPr wrap="square" rtlCol="0">
            <a:spAutoFit/>
          </a:bodyPr>
          <a:lstStyle/>
          <a:p>
            <a:r>
              <a:rPr lang="en-GB" dirty="0"/>
              <a:t>2 Nc3 (N-QB3) d6 (P-Q3)</a:t>
            </a:r>
          </a:p>
        </p:txBody>
      </p:sp>
    </p:spTree>
    <p:extLst>
      <p:ext uri="{BB962C8B-B14F-4D97-AF65-F5344CB8AC3E}">
        <p14:creationId xmlns:p14="http://schemas.microsoft.com/office/powerpoint/2010/main" val="351771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a:t>
            </a:r>
          </a:p>
        </p:txBody>
      </p:sp>
      <p:pic>
        <p:nvPicPr>
          <p:cNvPr id="4" name="Content Placeholder 3"/>
          <p:cNvPicPr>
            <a:picLocks noGrp="1" noChangeAspect="1"/>
          </p:cNvPicPr>
          <p:nvPr>
            <p:ph idx="1"/>
          </p:nvPr>
        </p:nvPicPr>
        <p:blipFill>
          <a:blip r:embed="rId2"/>
          <a:stretch>
            <a:fillRect/>
          </a:stretch>
        </p:blipFill>
        <p:spPr>
          <a:xfrm>
            <a:off x="1451579" y="1853754"/>
            <a:ext cx="3028950" cy="3009900"/>
          </a:xfrm>
          <a:prstGeom prst="rect">
            <a:avLst/>
          </a:prstGeom>
        </p:spPr>
      </p:pic>
      <p:pic>
        <p:nvPicPr>
          <p:cNvPr id="5" name="Picture 4"/>
          <p:cNvPicPr>
            <a:picLocks noChangeAspect="1"/>
          </p:cNvPicPr>
          <p:nvPr/>
        </p:nvPicPr>
        <p:blipFill>
          <a:blip r:embed="rId3"/>
          <a:stretch>
            <a:fillRect/>
          </a:stretch>
        </p:blipFill>
        <p:spPr>
          <a:xfrm>
            <a:off x="8044954" y="1853754"/>
            <a:ext cx="3009900" cy="3038475"/>
          </a:xfrm>
          <a:prstGeom prst="rect">
            <a:avLst/>
          </a:prstGeom>
        </p:spPr>
      </p:pic>
      <p:sp>
        <p:nvSpPr>
          <p:cNvPr id="6" name="TextBox 5"/>
          <p:cNvSpPr txBox="1"/>
          <p:nvPr/>
        </p:nvSpPr>
        <p:spPr>
          <a:xfrm>
            <a:off x="4635795" y="2466753"/>
            <a:ext cx="3168503" cy="923330"/>
          </a:xfrm>
          <a:prstGeom prst="rect">
            <a:avLst/>
          </a:prstGeom>
          <a:noFill/>
        </p:spPr>
        <p:txBody>
          <a:bodyPr wrap="square" rtlCol="0">
            <a:spAutoFit/>
          </a:bodyPr>
          <a:lstStyle/>
          <a:p>
            <a:r>
              <a:rPr lang="en-GB" dirty="0"/>
              <a:t>3 Nf3 (Kt-B3) Nd7 (Kt-Q2)</a:t>
            </a:r>
          </a:p>
          <a:p>
            <a:endParaRPr lang="en-GB" dirty="0"/>
          </a:p>
          <a:p>
            <a:r>
              <a:rPr lang="en-GB" dirty="0"/>
              <a:t>[</a:t>
            </a:r>
            <a:r>
              <a:rPr lang="en-GB" dirty="0" err="1"/>
              <a:t>Kt</a:t>
            </a:r>
            <a:r>
              <a:rPr lang="en-GB" dirty="0"/>
              <a:t> was used instead of N]</a:t>
            </a:r>
          </a:p>
        </p:txBody>
      </p:sp>
    </p:spTree>
    <p:extLst>
      <p:ext uri="{BB962C8B-B14F-4D97-AF65-F5344CB8AC3E}">
        <p14:creationId xmlns:p14="http://schemas.microsoft.com/office/powerpoint/2010/main" val="100553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a:t>
            </a:r>
          </a:p>
        </p:txBody>
      </p:sp>
      <p:sp>
        <p:nvSpPr>
          <p:cNvPr id="3" name="Content Placeholder 2"/>
          <p:cNvSpPr>
            <a:spLocks noGrp="1"/>
          </p:cNvSpPr>
          <p:nvPr>
            <p:ph idx="1"/>
          </p:nvPr>
        </p:nvSpPr>
        <p:spPr/>
        <p:txBody>
          <a:bodyPr/>
          <a:lstStyle/>
          <a:p>
            <a:pPr marL="3200400" lvl="7" indent="0">
              <a:buNone/>
            </a:pPr>
            <a:r>
              <a:rPr lang="en-GB" dirty="0"/>
              <a:t> </a:t>
            </a:r>
          </a:p>
        </p:txBody>
      </p:sp>
      <p:pic>
        <p:nvPicPr>
          <p:cNvPr id="4" name="Picture 3"/>
          <p:cNvPicPr>
            <a:picLocks noChangeAspect="1"/>
          </p:cNvPicPr>
          <p:nvPr/>
        </p:nvPicPr>
        <p:blipFill>
          <a:blip r:embed="rId2"/>
          <a:stretch>
            <a:fillRect/>
          </a:stretch>
        </p:blipFill>
        <p:spPr>
          <a:xfrm>
            <a:off x="1451579" y="1853754"/>
            <a:ext cx="3019425" cy="3038475"/>
          </a:xfrm>
          <a:prstGeom prst="rect">
            <a:avLst/>
          </a:prstGeom>
        </p:spPr>
      </p:pic>
      <p:pic>
        <p:nvPicPr>
          <p:cNvPr id="7" name="Picture 6"/>
          <p:cNvPicPr>
            <a:picLocks noChangeAspect="1"/>
          </p:cNvPicPr>
          <p:nvPr/>
        </p:nvPicPr>
        <p:blipFill>
          <a:blip r:embed="rId3"/>
          <a:stretch>
            <a:fillRect/>
          </a:stretch>
        </p:blipFill>
        <p:spPr>
          <a:xfrm>
            <a:off x="8054479" y="1872804"/>
            <a:ext cx="3000375" cy="3019425"/>
          </a:xfrm>
          <a:prstGeom prst="rect">
            <a:avLst/>
          </a:prstGeom>
        </p:spPr>
      </p:pic>
      <p:sp>
        <p:nvSpPr>
          <p:cNvPr id="8" name="TextBox 7"/>
          <p:cNvSpPr txBox="1"/>
          <p:nvPr/>
        </p:nvSpPr>
        <p:spPr>
          <a:xfrm>
            <a:off x="4678326" y="2743200"/>
            <a:ext cx="3168502" cy="369332"/>
          </a:xfrm>
          <a:prstGeom prst="rect">
            <a:avLst/>
          </a:prstGeom>
          <a:noFill/>
        </p:spPr>
        <p:txBody>
          <a:bodyPr wrap="square" rtlCol="0">
            <a:spAutoFit/>
          </a:bodyPr>
          <a:lstStyle/>
          <a:p>
            <a:r>
              <a:rPr lang="en-GB" dirty="0"/>
              <a:t>4  d4 (P-Q4) exd4 (</a:t>
            </a:r>
            <a:r>
              <a:rPr lang="en-GB" dirty="0" err="1"/>
              <a:t>PxP</a:t>
            </a:r>
            <a:r>
              <a:rPr lang="en-GB" dirty="0"/>
              <a:t>)</a:t>
            </a:r>
          </a:p>
        </p:txBody>
      </p:sp>
    </p:spTree>
    <p:extLst>
      <p:ext uri="{BB962C8B-B14F-4D97-AF65-F5344CB8AC3E}">
        <p14:creationId xmlns:p14="http://schemas.microsoft.com/office/powerpoint/2010/main" val="3377394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a:t>
            </a:r>
          </a:p>
        </p:txBody>
      </p:sp>
      <p:sp>
        <p:nvSpPr>
          <p:cNvPr id="3" name="Content Placeholder 2"/>
          <p:cNvSpPr>
            <a:spLocks noGrp="1"/>
          </p:cNvSpPr>
          <p:nvPr>
            <p:ph idx="1"/>
          </p:nvPr>
        </p:nvSpPr>
        <p:spPr>
          <a:xfrm>
            <a:off x="1451578" y="1853754"/>
            <a:ext cx="9603275" cy="3450613"/>
          </a:xfrm>
        </p:spPr>
        <p:txBody>
          <a:bodyPr/>
          <a:lstStyle/>
          <a:p>
            <a:endParaRPr lang="en-GB" dirty="0"/>
          </a:p>
        </p:txBody>
      </p:sp>
      <p:pic>
        <p:nvPicPr>
          <p:cNvPr id="4" name="Picture 3"/>
          <p:cNvPicPr>
            <a:picLocks noChangeAspect="1"/>
          </p:cNvPicPr>
          <p:nvPr/>
        </p:nvPicPr>
        <p:blipFill>
          <a:blip r:embed="rId2"/>
          <a:stretch>
            <a:fillRect/>
          </a:stretch>
        </p:blipFill>
        <p:spPr>
          <a:xfrm>
            <a:off x="1451577" y="1853754"/>
            <a:ext cx="3009900" cy="3076575"/>
          </a:xfrm>
          <a:prstGeom prst="rect">
            <a:avLst/>
          </a:prstGeom>
        </p:spPr>
      </p:pic>
      <p:pic>
        <p:nvPicPr>
          <p:cNvPr id="5" name="Picture 4"/>
          <p:cNvPicPr>
            <a:picLocks noChangeAspect="1"/>
          </p:cNvPicPr>
          <p:nvPr/>
        </p:nvPicPr>
        <p:blipFill>
          <a:blip r:embed="rId3"/>
          <a:stretch>
            <a:fillRect/>
          </a:stretch>
        </p:blipFill>
        <p:spPr>
          <a:xfrm>
            <a:off x="8035428" y="1853754"/>
            <a:ext cx="3019425" cy="3028950"/>
          </a:xfrm>
          <a:prstGeom prst="rect">
            <a:avLst/>
          </a:prstGeom>
        </p:spPr>
      </p:pic>
      <p:sp>
        <p:nvSpPr>
          <p:cNvPr id="6" name="TextBox 5"/>
          <p:cNvSpPr txBox="1"/>
          <p:nvPr/>
        </p:nvSpPr>
        <p:spPr>
          <a:xfrm>
            <a:off x="4699591" y="2764465"/>
            <a:ext cx="3125972" cy="369332"/>
          </a:xfrm>
          <a:prstGeom prst="rect">
            <a:avLst/>
          </a:prstGeom>
          <a:noFill/>
        </p:spPr>
        <p:txBody>
          <a:bodyPr wrap="square" rtlCol="0">
            <a:spAutoFit/>
          </a:bodyPr>
          <a:lstStyle/>
          <a:p>
            <a:r>
              <a:rPr lang="en-GB" dirty="0"/>
              <a:t>5 Qxd4 (</a:t>
            </a:r>
            <a:r>
              <a:rPr lang="en-GB" dirty="0" err="1"/>
              <a:t>QxP</a:t>
            </a:r>
            <a:r>
              <a:rPr lang="en-GB" dirty="0"/>
              <a:t>) Ngf6 (N-KB3)</a:t>
            </a:r>
          </a:p>
        </p:txBody>
      </p:sp>
    </p:spTree>
    <p:extLst>
      <p:ext uri="{BB962C8B-B14F-4D97-AF65-F5344CB8AC3E}">
        <p14:creationId xmlns:p14="http://schemas.microsoft.com/office/powerpoint/2010/main" val="367566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451579" y="1853754"/>
            <a:ext cx="3038475" cy="3038475"/>
          </a:xfrm>
          <a:prstGeom prst="rect">
            <a:avLst/>
          </a:prstGeom>
        </p:spPr>
      </p:pic>
      <p:pic>
        <p:nvPicPr>
          <p:cNvPr id="5" name="Picture 4"/>
          <p:cNvPicPr>
            <a:picLocks noChangeAspect="1"/>
          </p:cNvPicPr>
          <p:nvPr/>
        </p:nvPicPr>
        <p:blipFill>
          <a:blip r:embed="rId3"/>
          <a:stretch>
            <a:fillRect/>
          </a:stretch>
        </p:blipFill>
        <p:spPr>
          <a:xfrm>
            <a:off x="8083054" y="1863279"/>
            <a:ext cx="2971800" cy="3028950"/>
          </a:xfrm>
          <a:prstGeom prst="rect">
            <a:avLst/>
          </a:prstGeom>
        </p:spPr>
      </p:pic>
      <p:sp>
        <p:nvSpPr>
          <p:cNvPr id="7" name="TextBox 6"/>
          <p:cNvSpPr txBox="1"/>
          <p:nvPr/>
        </p:nvSpPr>
        <p:spPr>
          <a:xfrm>
            <a:off x="4720856" y="2934586"/>
            <a:ext cx="3062177" cy="369332"/>
          </a:xfrm>
          <a:prstGeom prst="rect">
            <a:avLst/>
          </a:prstGeom>
          <a:noFill/>
        </p:spPr>
        <p:txBody>
          <a:bodyPr wrap="square" rtlCol="0">
            <a:spAutoFit/>
          </a:bodyPr>
          <a:lstStyle/>
          <a:p>
            <a:r>
              <a:rPr lang="en-GB" dirty="0"/>
              <a:t>6  Bg5 (B-KN5)  Be7 (B-K2)</a:t>
            </a:r>
          </a:p>
        </p:txBody>
      </p:sp>
    </p:spTree>
    <p:extLst>
      <p:ext uri="{BB962C8B-B14F-4D97-AF65-F5344CB8AC3E}">
        <p14:creationId xmlns:p14="http://schemas.microsoft.com/office/powerpoint/2010/main" val="314028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Notation</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51579" y="1853754"/>
            <a:ext cx="3009900" cy="3038475"/>
          </a:xfrm>
          <a:prstGeom prst="rect">
            <a:avLst/>
          </a:prstGeom>
        </p:spPr>
      </p:pic>
      <p:pic>
        <p:nvPicPr>
          <p:cNvPr id="5" name="Picture 4"/>
          <p:cNvPicPr>
            <a:picLocks noChangeAspect="1"/>
          </p:cNvPicPr>
          <p:nvPr/>
        </p:nvPicPr>
        <p:blipFill>
          <a:blip r:embed="rId3"/>
          <a:stretch>
            <a:fillRect/>
          </a:stretch>
        </p:blipFill>
        <p:spPr>
          <a:xfrm>
            <a:off x="8035429" y="1863279"/>
            <a:ext cx="3019425" cy="3028950"/>
          </a:xfrm>
          <a:prstGeom prst="rect">
            <a:avLst/>
          </a:prstGeom>
        </p:spPr>
      </p:pic>
      <p:sp>
        <p:nvSpPr>
          <p:cNvPr id="6" name="TextBox 5"/>
          <p:cNvSpPr txBox="1"/>
          <p:nvPr/>
        </p:nvSpPr>
        <p:spPr>
          <a:xfrm>
            <a:off x="4742121" y="3062177"/>
            <a:ext cx="3293308" cy="369332"/>
          </a:xfrm>
          <a:prstGeom prst="rect">
            <a:avLst/>
          </a:prstGeom>
          <a:noFill/>
        </p:spPr>
        <p:txBody>
          <a:bodyPr wrap="square" rtlCol="0">
            <a:spAutoFit/>
          </a:bodyPr>
          <a:lstStyle/>
          <a:p>
            <a:r>
              <a:rPr lang="en-GB" dirty="0"/>
              <a:t>7 0-0-0 0-0  (same in descriptive)</a:t>
            </a:r>
          </a:p>
        </p:txBody>
      </p:sp>
    </p:spTree>
    <p:extLst>
      <p:ext uri="{BB962C8B-B14F-4D97-AF65-F5344CB8AC3E}">
        <p14:creationId xmlns:p14="http://schemas.microsoft.com/office/powerpoint/2010/main" val="10939122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53</TotalTime>
  <Words>150</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Gallery</vt:lpstr>
      <vt:lpstr>NOTATION</vt:lpstr>
      <vt:lpstr>Notation</vt:lpstr>
      <vt:lpstr>Notation </vt:lpstr>
      <vt:lpstr>Notation</vt:lpstr>
      <vt:lpstr>Notation</vt:lpstr>
      <vt:lpstr>notation</vt:lpstr>
      <vt:lpstr>Notation</vt:lpstr>
      <vt:lpstr>Notation</vt:lpstr>
      <vt:lpstr>Notation</vt:lpstr>
      <vt:lpstr>Notation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NOTATION</dc:title>
  <dc:creator>Dell</dc:creator>
  <cp:lastModifiedBy>Dell</cp:lastModifiedBy>
  <cp:revision>7</cp:revision>
  <dcterms:created xsi:type="dcterms:W3CDTF">2016-12-01T13:57:17Z</dcterms:created>
  <dcterms:modified xsi:type="dcterms:W3CDTF">2016-12-03T14:44:19Z</dcterms:modified>
</cp:coreProperties>
</file>