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handoutMasterIdLst>
    <p:handoutMasterId r:id="rId23"/>
  </p:handoutMasterIdLst>
  <p:sldIdLst>
    <p:sldId id="256" r:id="rId2"/>
    <p:sldId id="257" r:id="rId3"/>
    <p:sldId id="259" r:id="rId4"/>
    <p:sldId id="258" r:id="rId5"/>
    <p:sldId id="260" r:id="rId6"/>
    <p:sldId id="261" r:id="rId7"/>
    <p:sldId id="262" r:id="rId8"/>
    <p:sldId id="263" r:id="rId9"/>
    <p:sldId id="264" r:id="rId10"/>
    <p:sldId id="265" r:id="rId11"/>
    <p:sldId id="267" r:id="rId12"/>
    <p:sldId id="266" r:id="rId13"/>
    <p:sldId id="270" r:id="rId14"/>
    <p:sldId id="271" r:id="rId15"/>
    <p:sldId id="268" r:id="rId16"/>
    <p:sldId id="269" r:id="rId17"/>
    <p:sldId id="272" r:id="rId18"/>
    <p:sldId id="273" r:id="rId19"/>
    <p:sldId id="274" r:id="rId20"/>
    <p:sldId id="275" r:id="rId21"/>
  </p:sldIdLst>
  <p:sldSz cx="12192000" cy="6858000"/>
  <p:notesSz cx="9929813" cy="67849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4" d="100"/>
          <a:sy n="44" d="100"/>
        </p:scale>
        <p:origin x="86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764" cy="3395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4726" y="0"/>
            <a:ext cx="4302764" cy="339520"/>
          </a:xfrm>
          <a:prstGeom prst="rect">
            <a:avLst/>
          </a:prstGeom>
        </p:spPr>
        <p:txBody>
          <a:bodyPr vert="horz" lIns="91440" tIns="45720" rIns="91440" bIns="45720" rtlCol="0"/>
          <a:lstStyle>
            <a:lvl1pPr algn="r">
              <a:defRPr sz="1200"/>
            </a:lvl1pPr>
          </a:lstStyle>
          <a:p>
            <a:fld id="{350B1D15-A85F-4FC9-988D-F0692EDD1CC7}" type="datetimeFigureOut">
              <a:rPr lang="en-US" smtClean="0"/>
              <a:t>12/29/2017</a:t>
            </a:fld>
            <a:endParaRPr lang="en-US"/>
          </a:p>
        </p:txBody>
      </p:sp>
      <p:sp>
        <p:nvSpPr>
          <p:cNvPr id="4" name="Footer Placeholder 3"/>
          <p:cNvSpPr>
            <a:spLocks noGrp="1"/>
          </p:cNvSpPr>
          <p:nvPr>
            <p:ph type="ftr" sz="quarter" idx="2"/>
          </p:nvPr>
        </p:nvSpPr>
        <p:spPr>
          <a:xfrm>
            <a:off x="0" y="6444370"/>
            <a:ext cx="4302764" cy="3395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4726" y="6444370"/>
            <a:ext cx="4302764" cy="339520"/>
          </a:xfrm>
          <a:prstGeom prst="rect">
            <a:avLst/>
          </a:prstGeom>
        </p:spPr>
        <p:txBody>
          <a:bodyPr vert="horz" lIns="91440" tIns="45720" rIns="91440" bIns="45720" rtlCol="0" anchor="b"/>
          <a:lstStyle>
            <a:lvl1pPr algn="r">
              <a:defRPr sz="1200"/>
            </a:lvl1pPr>
          </a:lstStyle>
          <a:p>
            <a:fld id="{4CF60BB3-DACA-48F6-874B-629277656499}" type="slidenum">
              <a:rPr lang="en-US" smtClean="0"/>
              <a:t>‹#›</a:t>
            </a:fld>
            <a:endParaRPr lang="en-US"/>
          </a:p>
        </p:txBody>
      </p:sp>
    </p:spTree>
    <p:extLst>
      <p:ext uri="{BB962C8B-B14F-4D97-AF65-F5344CB8AC3E}">
        <p14:creationId xmlns:p14="http://schemas.microsoft.com/office/powerpoint/2010/main" val="1761954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919" cy="340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4596" y="0"/>
            <a:ext cx="4302919" cy="340427"/>
          </a:xfrm>
          <a:prstGeom prst="rect">
            <a:avLst/>
          </a:prstGeom>
        </p:spPr>
        <p:txBody>
          <a:bodyPr vert="horz" lIns="91440" tIns="45720" rIns="91440" bIns="45720" rtlCol="0"/>
          <a:lstStyle>
            <a:lvl1pPr algn="r">
              <a:defRPr sz="1200"/>
            </a:lvl1pPr>
          </a:lstStyle>
          <a:p>
            <a:fld id="{7C6197B5-BEDF-42A6-8849-60FB15CB8E50}" type="datetimeFigureOut">
              <a:rPr lang="en-GB" smtClean="0"/>
              <a:t>29/12/2017</a:t>
            </a:fld>
            <a:endParaRPr lang="en-GB"/>
          </a:p>
        </p:txBody>
      </p:sp>
      <p:sp>
        <p:nvSpPr>
          <p:cNvPr id="4" name="Slide Image Placeholder 3"/>
          <p:cNvSpPr>
            <a:spLocks noGrp="1" noRot="1" noChangeAspect="1"/>
          </p:cNvSpPr>
          <p:nvPr>
            <p:ph type="sldImg" idx="2"/>
          </p:nvPr>
        </p:nvSpPr>
        <p:spPr>
          <a:xfrm>
            <a:off x="2928938" y="847725"/>
            <a:ext cx="4071937" cy="22907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982" y="3265269"/>
            <a:ext cx="7943850" cy="267158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44550"/>
            <a:ext cx="4302919" cy="3404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4596" y="6444550"/>
            <a:ext cx="4302919" cy="340426"/>
          </a:xfrm>
          <a:prstGeom prst="rect">
            <a:avLst/>
          </a:prstGeom>
        </p:spPr>
        <p:txBody>
          <a:bodyPr vert="horz" lIns="91440" tIns="45720" rIns="91440" bIns="45720" rtlCol="0" anchor="b"/>
          <a:lstStyle>
            <a:lvl1pPr algn="r">
              <a:defRPr sz="1200"/>
            </a:lvl1pPr>
          </a:lstStyle>
          <a:p>
            <a:fld id="{0AB01340-3B28-44AD-AEB3-DBB94F50F9D0}" type="slidenum">
              <a:rPr lang="en-GB" smtClean="0"/>
              <a:t>‹#›</a:t>
            </a:fld>
            <a:endParaRPr lang="en-GB"/>
          </a:p>
        </p:txBody>
      </p:sp>
    </p:spTree>
    <p:extLst>
      <p:ext uri="{BB962C8B-B14F-4D97-AF65-F5344CB8AC3E}">
        <p14:creationId xmlns:p14="http://schemas.microsoft.com/office/powerpoint/2010/main" val="1541546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AB01340-3B28-44AD-AEB3-DBB94F50F9D0}" type="slidenum">
              <a:rPr lang="en-GB" smtClean="0"/>
              <a:t>1</a:t>
            </a:fld>
            <a:endParaRPr lang="en-GB"/>
          </a:p>
        </p:txBody>
      </p:sp>
    </p:spTree>
    <p:extLst>
      <p:ext uri="{BB962C8B-B14F-4D97-AF65-F5344CB8AC3E}">
        <p14:creationId xmlns:p14="http://schemas.microsoft.com/office/powerpoint/2010/main" val="865892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a:t>Click to edit Master subtitle style</a:t>
            </a:r>
            <a:endParaRPr lang="en-US" dirty="0"/>
          </a:p>
        </p:txBody>
      </p:sp>
      <p:sp>
        <p:nvSpPr>
          <p:cNvPr id="7" name="Date Placeholder 6"/>
          <p:cNvSpPr>
            <a:spLocks noGrp="1"/>
          </p:cNvSpPr>
          <p:nvPr>
            <p:ph type="dt" sz="half" idx="10"/>
          </p:nvPr>
        </p:nvSpPr>
        <p:spPr/>
        <p:txBody>
          <a:bodyPr/>
          <a:lstStyle/>
          <a:p>
            <a:fld id="{D1308EBE-ABA9-474C-B757-0ACF016018A0}" type="datetime1">
              <a:rPr lang="en-US" smtClean="0"/>
              <a:t>12/29/2017</a:t>
            </a:fld>
            <a:endParaRPr lang="en-US" dirty="0"/>
          </a:p>
        </p:txBody>
      </p:sp>
      <p:sp>
        <p:nvSpPr>
          <p:cNvPr id="8" name="Footer Placeholder 7"/>
          <p:cNvSpPr>
            <a:spLocks noGrp="1"/>
          </p:cNvSpPr>
          <p:nvPr>
            <p:ph type="ftr" sz="quarter" idx="11"/>
          </p:nvPr>
        </p:nvSpPr>
        <p:spPr/>
        <p:txBody>
          <a:bodyPr/>
          <a:lstStyle/>
          <a:p>
            <a:r>
              <a:rPr lang="en-US"/>
              <a:t>FIDE Arbiter Seminar</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F8CA34-A25F-4D84-B423-6B4BD5F63E2C}" type="datetime1">
              <a:rPr lang="en-US" smtClean="0"/>
              <a:t>12/29/2017</a:t>
            </a:fld>
            <a:endParaRPr lang="en-US" dirty="0"/>
          </a:p>
        </p:txBody>
      </p:sp>
      <p:sp>
        <p:nvSpPr>
          <p:cNvPr id="6" name="Footer Placeholder 5"/>
          <p:cNvSpPr>
            <a:spLocks noGrp="1"/>
          </p:cNvSpPr>
          <p:nvPr>
            <p:ph type="ftr" sz="quarter" idx="11"/>
          </p:nvPr>
        </p:nvSpPr>
        <p:spPr/>
        <p:txBody>
          <a:bodyPr/>
          <a:lstStyle/>
          <a:p>
            <a:r>
              <a:rPr lang="en-US"/>
              <a:t>FIDE Arbiter Seminar</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23D0DC-908D-4763-B98A-481BCCE05A03}" type="datetime1">
              <a:rPr lang="en-US" smtClean="0"/>
              <a:t>12/29/2017</a:t>
            </a:fld>
            <a:endParaRPr lang="en-US" dirty="0"/>
          </a:p>
        </p:txBody>
      </p:sp>
      <p:sp>
        <p:nvSpPr>
          <p:cNvPr id="6" name="Footer Placeholder 5"/>
          <p:cNvSpPr>
            <a:spLocks noGrp="1"/>
          </p:cNvSpPr>
          <p:nvPr>
            <p:ph type="ftr" sz="quarter" idx="11"/>
          </p:nvPr>
        </p:nvSpPr>
        <p:spPr/>
        <p:txBody>
          <a:bodyPr/>
          <a:lstStyle/>
          <a:p>
            <a:r>
              <a:rPr lang="en-US"/>
              <a:t>FIDE Arbiter Seminar</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257594-83B3-423D-9252-C42134B77667}" type="datetime1">
              <a:rPr lang="en-US" smtClean="0"/>
              <a:t>12/29/2017</a:t>
            </a:fld>
            <a:endParaRPr lang="en-US" dirty="0"/>
          </a:p>
        </p:txBody>
      </p:sp>
      <p:sp>
        <p:nvSpPr>
          <p:cNvPr id="6" name="Footer Placeholder 5"/>
          <p:cNvSpPr>
            <a:spLocks noGrp="1"/>
          </p:cNvSpPr>
          <p:nvPr>
            <p:ph type="ftr" sz="quarter" idx="11"/>
          </p:nvPr>
        </p:nvSpPr>
        <p:spPr/>
        <p:txBody>
          <a:bodyPr/>
          <a:lstStyle/>
          <a:p>
            <a:r>
              <a:rPr lang="en-US"/>
              <a:t>FIDE Arbiter Seminar</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CA4A1A-4876-4DE4-8495-6B6F3220F0EF}" type="datetime1">
              <a:rPr lang="en-US" smtClean="0"/>
              <a:t>12/29/2017</a:t>
            </a:fld>
            <a:endParaRPr lang="en-US" dirty="0"/>
          </a:p>
        </p:txBody>
      </p:sp>
      <p:sp>
        <p:nvSpPr>
          <p:cNvPr id="6" name="Footer Placeholder 5"/>
          <p:cNvSpPr>
            <a:spLocks noGrp="1"/>
          </p:cNvSpPr>
          <p:nvPr>
            <p:ph type="ftr" sz="quarter" idx="11"/>
          </p:nvPr>
        </p:nvSpPr>
        <p:spPr/>
        <p:txBody>
          <a:bodyPr/>
          <a:lstStyle/>
          <a:p>
            <a:r>
              <a:rPr lang="en-US"/>
              <a:t>FIDE Arbiter Seminar</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631C85A-DEEA-4390-A58F-63DD25604FA2}" type="datetime1">
              <a:rPr lang="en-US" smtClean="0"/>
              <a:t>12/29/2017</a:t>
            </a:fld>
            <a:endParaRPr lang="en-US" dirty="0"/>
          </a:p>
        </p:txBody>
      </p:sp>
      <p:sp>
        <p:nvSpPr>
          <p:cNvPr id="4" name="Footer Placeholder 3"/>
          <p:cNvSpPr>
            <a:spLocks noGrp="1"/>
          </p:cNvSpPr>
          <p:nvPr>
            <p:ph type="ftr" sz="quarter" idx="11"/>
          </p:nvPr>
        </p:nvSpPr>
        <p:spPr/>
        <p:txBody>
          <a:bodyPr/>
          <a:lstStyle/>
          <a:p>
            <a:r>
              <a:rPr lang="en-US"/>
              <a:t>FIDE Arbiter Seminar</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5047D2C-F019-403A-96CE-D95A9601925E}" type="datetime1">
              <a:rPr lang="en-US" smtClean="0"/>
              <a:t>12/29/2017</a:t>
            </a:fld>
            <a:endParaRPr lang="en-US" dirty="0"/>
          </a:p>
        </p:txBody>
      </p:sp>
      <p:sp>
        <p:nvSpPr>
          <p:cNvPr id="4" name="Footer Placeholder 3"/>
          <p:cNvSpPr>
            <a:spLocks noGrp="1"/>
          </p:cNvSpPr>
          <p:nvPr>
            <p:ph type="ftr" sz="quarter" idx="11"/>
          </p:nvPr>
        </p:nvSpPr>
        <p:spPr/>
        <p:txBody>
          <a:bodyPr/>
          <a:lstStyle/>
          <a:p>
            <a:r>
              <a:rPr lang="en-US"/>
              <a:t>FIDE Arbiter Seminar</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915609-1263-4915-9951-F7C8F2B59D24}" type="datetime1">
              <a:rPr lang="en-US" smtClean="0"/>
              <a:t>12/29/2017</a:t>
            </a:fld>
            <a:endParaRPr lang="en-US" dirty="0"/>
          </a:p>
        </p:txBody>
      </p:sp>
      <p:sp>
        <p:nvSpPr>
          <p:cNvPr id="5" name="Footer Placeholder 4"/>
          <p:cNvSpPr>
            <a:spLocks noGrp="1"/>
          </p:cNvSpPr>
          <p:nvPr>
            <p:ph type="ftr" sz="quarter" idx="11"/>
          </p:nvPr>
        </p:nvSpPr>
        <p:spPr/>
        <p:txBody>
          <a:bodyPr/>
          <a:lstStyle/>
          <a:p>
            <a:r>
              <a:rPr lang="en-US"/>
              <a:t>FIDE Arbiter Seminar</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0A1236-1B78-43E2-9B15-E411B1D6B11B}" type="datetime1">
              <a:rPr lang="en-US" smtClean="0"/>
              <a:t>12/29/2017</a:t>
            </a:fld>
            <a:endParaRPr lang="en-US" dirty="0"/>
          </a:p>
        </p:txBody>
      </p:sp>
      <p:sp>
        <p:nvSpPr>
          <p:cNvPr id="5" name="Footer Placeholder 4"/>
          <p:cNvSpPr>
            <a:spLocks noGrp="1"/>
          </p:cNvSpPr>
          <p:nvPr>
            <p:ph type="ftr" sz="quarter" idx="11"/>
          </p:nvPr>
        </p:nvSpPr>
        <p:spPr/>
        <p:txBody>
          <a:bodyPr/>
          <a:lstStyle/>
          <a:p>
            <a:r>
              <a:rPr lang="en-US"/>
              <a:t>FIDE Arbiter Seminar</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7D97E5-6A82-4BAB-97F9-65C191655AB4}" type="datetime1">
              <a:rPr lang="en-US" smtClean="0"/>
              <a:t>12/29/2017</a:t>
            </a:fld>
            <a:endParaRPr lang="en-US" dirty="0"/>
          </a:p>
        </p:txBody>
      </p:sp>
      <p:sp>
        <p:nvSpPr>
          <p:cNvPr id="5" name="Footer Placeholder 4"/>
          <p:cNvSpPr>
            <a:spLocks noGrp="1"/>
          </p:cNvSpPr>
          <p:nvPr>
            <p:ph type="ftr" sz="quarter" idx="11"/>
          </p:nvPr>
        </p:nvSpPr>
        <p:spPr/>
        <p:txBody>
          <a:bodyPr/>
          <a:lstStyle/>
          <a:p>
            <a:r>
              <a:rPr lang="en-US"/>
              <a:t>FIDE Arbiter Seminar</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8E707B-0C74-46C0-BC54-44BED04DF295}" type="datetime1">
              <a:rPr lang="en-US" smtClean="0"/>
              <a:t>12/29/2017</a:t>
            </a:fld>
            <a:endParaRPr lang="en-US" dirty="0"/>
          </a:p>
        </p:txBody>
      </p:sp>
      <p:sp>
        <p:nvSpPr>
          <p:cNvPr id="5" name="Footer Placeholder 4"/>
          <p:cNvSpPr>
            <a:spLocks noGrp="1"/>
          </p:cNvSpPr>
          <p:nvPr>
            <p:ph type="ftr" sz="quarter" idx="11"/>
          </p:nvPr>
        </p:nvSpPr>
        <p:spPr/>
        <p:txBody>
          <a:bodyPr/>
          <a:lstStyle/>
          <a:p>
            <a:r>
              <a:rPr lang="en-US"/>
              <a:t>FIDE Arbiter Seminar</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A548B1-C107-46DB-80F6-1D37DD3569E4}" type="datetime1">
              <a:rPr lang="en-US" smtClean="0"/>
              <a:t>12/29/2017</a:t>
            </a:fld>
            <a:endParaRPr lang="en-US" dirty="0"/>
          </a:p>
        </p:txBody>
      </p:sp>
      <p:sp>
        <p:nvSpPr>
          <p:cNvPr id="6" name="Footer Placeholder 5"/>
          <p:cNvSpPr>
            <a:spLocks noGrp="1"/>
          </p:cNvSpPr>
          <p:nvPr>
            <p:ph type="ftr" sz="quarter" idx="11"/>
          </p:nvPr>
        </p:nvSpPr>
        <p:spPr/>
        <p:txBody>
          <a:bodyPr/>
          <a:lstStyle/>
          <a:p>
            <a:r>
              <a:rPr lang="en-US"/>
              <a:t>FIDE Arbiter Seminar</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A3E6A3-E117-4ED4-8641-239C61BC9A44}" type="datetime1">
              <a:rPr lang="en-US" smtClean="0"/>
              <a:t>12/29/2017</a:t>
            </a:fld>
            <a:endParaRPr lang="en-US" dirty="0"/>
          </a:p>
        </p:txBody>
      </p:sp>
      <p:sp>
        <p:nvSpPr>
          <p:cNvPr id="8" name="Footer Placeholder 7"/>
          <p:cNvSpPr>
            <a:spLocks noGrp="1"/>
          </p:cNvSpPr>
          <p:nvPr>
            <p:ph type="ftr" sz="quarter" idx="11"/>
          </p:nvPr>
        </p:nvSpPr>
        <p:spPr/>
        <p:txBody>
          <a:bodyPr/>
          <a:lstStyle/>
          <a:p>
            <a:r>
              <a:rPr lang="en-US"/>
              <a:t>FIDE Arbiter Seminar</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700F6B-4F4B-4CE5-9D0F-32F7584BE9B5}" type="datetime1">
              <a:rPr lang="en-US" smtClean="0"/>
              <a:t>12/29/2017</a:t>
            </a:fld>
            <a:endParaRPr lang="en-US" dirty="0"/>
          </a:p>
        </p:txBody>
      </p:sp>
      <p:sp>
        <p:nvSpPr>
          <p:cNvPr id="4" name="Footer Placeholder 3"/>
          <p:cNvSpPr>
            <a:spLocks noGrp="1"/>
          </p:cNvSpPr>
          <p:nvPr>
            <p:ph type="ftr" sz="quarter" idx="11"/>
          </p:nvPr>
        </p:nvSpPr>
        <p:spPr/>
        <p:txBody>
          <a:bodyPr/>
          <a:lstStyle/>
          <a:p>
            <a:r>
              <a:rPr lang="en-US"/>
              <a:t>FIDE Arbiter Seminar</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D0ED9-8B92-46C2-953F-D11EF33722D4}" type="datetime1">
              <a:rPr lang="en-US" smtClean="0"/>
              <a:t>12/29/2017</a:t>
            </a:fld>
            <a:endParaRPr lang="en-US" dirty="0"/>
          </a:p>
        </p:txBody>
      </p:sp>
      <p:sp>
        <p:nvSpPr>
          <p:cNvPr id="3" name="Footer Placeholder 2"/>
          <p:cNvSpPr>
            <a:spLocks noGrp="1"/>
          </p:cNvSpPr>
          <p:nvPr>
            <p:ph type="ftr" sz="quarter" idx="11"/>
          </p:nvPr>
        </p:nvSpPr>
        <p:spPr/>
        <p:txBody>
          <a:bodyPr/>
          <a:lstStyle/>
          <a:p>
            <a:r>
              <a:rPr lang="en-US"/>
              <a:t>FIDE Arbiter Seminar</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A0DE13-E9B6-459C-B447-70F02BCF880C}" type="datetime1">
              <a:rPr lang="en-US" smtClean="0"/>
              <a:t>12/29/2017</a:t>
            </a:fld>
            <a:endParaRPr lang="en-US" dirty="0"/>
          </a:p>
        </p:txBody>
      </p:sp>
      <p:sp>
        <p:nvSpPr>
          <p:cNvPr id="6" name="Footer Placeholder 5"/>
          <p:cNvSpPr>
            <a:spLocks noGrp="1"/>
          </p:cNvSpPr>
          <p:nvPr>
            <p:ph type="ftr" sz="quarter" idx="11"/>
          </p:nvPr>
        </p:nvSpPr>
        <p:spPr/>
        <p:txBody>
          <a:bodyPr/>
          <a:lstStyle/>
          <a:p>
            <a:r>
              <a:rPr lang="en-US"/>
              <a:t>FIDE Arbiter Seminar</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BD6F1-4862-4066-A6BC-B20FCDA2DFC7}" type="datetime1">
              <a:rPr lang="en-US" smtClean="0"/>
              <a:t>12/29/2017</a:t>
            </a:fld>
            <a:endParaRPr lang="en-US" dirty="0"/>
          </a:p>
        </p:txBody>
      </p:sp>
      <p:sp>
        <p:nvSpPr>
          <p:cNvPr id="6" name="Footer Placeholder 5"/>
          <p:cNvSpPr>
            <a:spLocks noGrp="1"/>
          </p:cNvSpPr>
          <p:nvPr>
            <p:ph type="ftr" sz="quarter" idx="11"/>
          </p:nvPr>
        </p:nvSpPr>
        <p:spPr/>
        <p:txBody>
          <a:bodyPr/>
          <a:lstStyle/>
          <a:p>
            <a:r>
              <a:rPr lang="en-US"/>
              <a:t>FIDE Arbiter Seminar</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61580CE-D0DF-486C-B7E2-0C5290F49302}" type="datetime1">
              <a:rPr lang="en-US" smtClean="0"/>
              <a:t>12/29/2017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t>FIDE Arbiter Seminar</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Pairings</a:t>
            </a:r>
          </a:p>
        </p:txBody>
      </p:sp>
      <p:sp>
        <p:nvSpPr>
          <p:cNvPr id="3" name="Subtitle 2"/>
          <p:cNvSpPr>
            <a:spLocks noGrp="1"/>
          </p:cNvSpPr>
          <p:nvPr>
            <p:ph type="subTitle" idx="1"/>
          </p:nvPr>
        </p:nvSpPr>
        <p:spPr/>
        <p:txBody>
          <a:bodyPr/>
          <a:lstStyle/>
          <a:p>
            <a:endParaRPr lang="en-GB" dirty="0"/>
          </a:p>
        </p:txBody>
      </p:sp>
      <p:sp>
        <p:nvSpPr>
          <p:cNvPr id="4" name="Footer Placeholder 3"/>
          <p:cNvSpPr>
            <a:spLocks noGrp="1"/>
          </p:cNvSpPr>
          <p:nvPr>
            <p:ph type="ftr" sz="quarter" idx="11"/>
          </p:nvPr>
        </p:nvSpPr>
        <p:spPr/>
        <p:txBody>
          <a:bodyPr/>
          <a:lstStyle/>
          <a:p>
            <a:r>
              <a:rPr lang="en-US"/>
              <a:t>FIDE Arbiter Seminar</a:t>
            </a:r>
            <a:endParaRPr lang="en-US" dirty="0"/>
          </a:p>
        </p:txBody>
      </p:sp>
    </p:spTree>
    <p:extLst>
      <p:ext uri="{BB962C8B-B14F-4D97-AF65-F5344CB8AC3E}">
        <p14:creationId xmlns:p14="http://schemas.microsoft.com/office/powerpoint/2010/main" val="1700310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Pairing</a:t>
            </a:r>
          </a:p>
        </p:txBody>
      </p:sp>
      <p:sp>
        <p:nvSpPr>
          <p:cNvPr id="3" name="Content Placeholder 2"/>
          <p:cNvSpPr>
            <a:spLocks noGrp="1"/>
          </p:cNvSpPr>
          <p:nvPr>
            <p:ph idx="1"/>
          </p:nvPr>
        </p:nvSpPr>
        <p:spPr/>
        <p:txBody>
          <a:bodyPr/>
          <a:lstStyle/>
          <a:p>
            <a:r>
              <a:rPr lang="en-GB" dirty="0"/>
              <a:t>The round 1 results are as shown giving the player ranking which are also shown.</a:t>
            </a:r>
          </a:p>
          <a:p>
            <a:endParaRPr lang="en-GB" dirty="0"/>
          </a:p>
        </p:txBody>
      </p:sp>
      <p:sp>
        <p:nvSpPr>
          <p:cNvPr id="4" name="Footer Placeholder 3"/>
          <p:cNvSpPr>
            <a:spLocks noGrp="1"/>
          </p:cNvSpPr>
          <p:nvPr>
            <p:ph type="ftr" sz="quarter" idx="11"/>
          </p:nvPr>
        </p:nvSpPr>
        <p:spPr/>
        <p:txBody>
          <a:bodyPr/>
          <a:lstStyle/>
          <a:p>
            <a:r>
              <a:rPr lang="en-US"/>
              <a:t>FIDE Arbiter Seminar</a:t>
            </a:r>
            <a:endParaRPr lang="en-US" dirty="0"/>
          </a:p>
        </p:txBody>
      </p:sp>
      <p:pic>
        <p:nvPicPr>
          <p:cNvPr id="5" name="Picture 4"/>
          <p:cNvPicPr>
            <a:picLocks noChangeAspect="1"/>
          </p:cNvPicPr>
          <p:nvPr/>
        </p:nvPicPr>
        <p:blipFill>
          <a:blip r:embed="rId2"/>
          <a:stretch>
            <a:fillRect/>
          </a:stretch>
        </p:blipFill>
        <p:spPr>
          <a:xfrm>
            <a:off x="1120000" y="2855225"/>
            <a:ext cx="4776247" cy="1765735"/>
          </a:xfrm>
          <a:prstGeom prst="rect">
            <a:avLst/>
          </a:prstGeom>
        </p:spPr>
      </p:pic>
      <p:pic>
        <p:nvPicPr>
          <p:cNvPr id="6" name="Picture 5"/>
          <p:cNvPicPr>
            <a:picLocks noChangeAspect="1"/>
          </p:cNvPicPr>
          <p:nvPr/>
        </p:nvPicPr>
        <p:blipFill>
          <a:blip r:embed="rId3"/>
          <a:stretch>
            <a:fillRect/>
          </a:stretch>
        </p:blipFill>
        <p:spPr>
          <a:xfrm>
            <a:off x="6120253" y="2503474"/>
            <a:ext cx="5233547" cy="3506063"/>
          </a:xfrm>
          <a:prstGeom prst="rect">
            <a:avLst/>
          </a:prstGeom>
        </p:spPr>
      </p:pic>
    </p:spTree>
    <p:extLst>
      <p:ext uri="{BB962C8B-B14F-4D97-AF65-F5344CB8AC3E}">
        <p14:creationId xmlns:p14="http://schemas.microsoft.com/office/powerpoint/2010/main" val="2368254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Pairing</a:t>
            </a:r>
          </a:p>
        </p:txBody>
      </p:sp>
      <p:sp>
        <p:nvSpPr>
          <p:cNvPr id="3" name="Content Placeholder 2"/>
          <p:cNvSpPr>
            <a:spLocks noGrp="1"/>
          </p:cNvSpPr>
          <p:nvPr>
            <p:ph idx="1"/>
          </p:nvPr>
        </p:nvSpPr>
        <p:spPr>
          <a:xfrm>
            <a:off x="1120000" y="1825625"/>
            <a:ext cx="7586118" cy="4351338"/>
          </a:xfrm>
        </p:spPr>
        <p:txBody>
          <a:bodyPr>
            <a:normAutofit fontScale="92500" lnSpcReduction="10000"/>
          </a:bodyPr>
          <a:lstStyle/>
          <a:p>
            <a:pPr marL="0" indent="0">
              <a:buNone/>
            </a:pPr>
            <a:r>
              <a:rPr lang="en-GB" dirty="0"/>
              <a:t>Round 2 Pairing</a:t>
            </a:r>
          </a:p>
          <a:p>
            <a:pPr marL="0" indent="0">
              <a:buNone/>
            </a:pPr>
            <a:r>
              <a:rPr lang="en-GB" dirty="0"/>
              <a:t>Arranging the players in order firstly by points and then by pin gives this table.</a:t>
            </a:r>
          </a:p>
          <a:p>
            <a:pPr marL="0" indent="0">
              <a:buNone/>
            </a:pPr>
            <a:r>
              <a:rPr lang="en-GB" dirty="0"/>
              <a:t>We have 5 players on 1 point with four hoping for white and only one seeking black. As we have an odd</a:t>
            </a:r>
          </a:p>
          <a:p>
            <a:pPr marL="0" indent="0">
              <a:buNone/>
            </a:pPr>
            <a:r>
              <a:rPr lang="en-GB" dirty="0"/>
              <a:t>number we will require a </a:t>
            </a:r>
            <a:r>
              <a:rPr lang="en-GB" dirty="0" err="1"/>
              <a:t>downfloat</a:t>
            </a:r>
            <a:r>
              <a:rPr lang="en-GB" dirty="0"/>
              <a:t>. Player 7 is the obvious candidate as he is in the largest colour group</a:t>
            </a:r>
          </a:p>
          <a:p>
            <a:pPr marL="0" indent="0">
              <a:buNone/>
            </a:pPr>
            <a:r>
              <a:rPr lang="en-GB" dirty="0"/>
              <a:t>and is the lowest rated player.</a:t>
            </a:r>
          </a:p>
          <a:p>
            <a:pPr marL="0" indent="0">
              <a:buNone/>
            </a:pPr>
            <a:r>
              <a:rPr lang="en-GB" dirty="0"/>
              <a:t>Players 1 and 3 are then the ‘top-half’ and should be paired against 4 and 5 respectively. 5 will therefore receive the ‘wrong’ colour.</a:t>
            </a:r>
          </a:p>
        </p:txBody>
      </p:sp>
      <p:sp>
        <p:nvSpPr>
          <p:cNvPr id="4" name="Footer Placeholder 3"/>
          <p:cNvSpPr>
            <a:spLocks noGrp="1"/>
          </p:cNvSpPr>
          <p:nvPr>
            <p:ph type="ftr" sz="quarter" idx="11"/>
          </p:nvPr>
        </p:nvSpPr>
        <p:spPr/>
        <p:txBody>
          <a:bodyPr/>
          <a:lstStyle/>
          <a:p>
            <a:r>
              <a:rPr lang="en-US"/>
              <a:t>FIDE Arbiter Seminar</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51344273"/>
              </p:ext>
            </p:extLst>
          </p:nvPr>
        </p:nvGraphicFramePr>
        <p:xfrm>
          <a:off x="8963695" y="137795"/>
          <a:ext cx="2819040" cy="6583680"/>
        </p:xfrm>
        <a:graphic>
          <a:graphicData uri="http://schemas.openxmlformats.org/drawingml/2006/table">
            <a:tbl>
              <a:tblPr firstRow="1" bandRow="1">
                <a:tableStyleId>{5C22544A-7EE6-4342-B048-85BDC9FD1C3A}</a:tableStyleId>
              </a:tblPr>
              <a:tblGrid>
                <a:gridCol w="939680">
                  <a:extLst>
                    <a:ext uri="{9D8B030D-6E8A-4147-A177-3AD203B41FA5}">
                      <a16:colId xmlns:a16="http://schemas.microsoft.com/office/drawing/2014/main" val="20000"/>
                    </a:ext>
                  </a:extLst>
                </a:gridCol>
                <a:gridCol w="939680">
                  <a:extLst>
                    <a:ext uri="{9D8B030D-6E8A-4147-A177-3AD203B41FA5}">
                      <a16:colId xmlns:a16="http://schemas.microsoft.com/office/drawing/2014/main" val="20001"/>
                    </a:ext>
                  </a:extLst>
                </a:gridCol>
                <a:gridCol w="939680">
                  <a:extLst>
                    <a:ext uri="{9D8B030D-6E8A-4147-A177-3AD203B41FA5}">
                      <a16:colId xmlns:a16="http://schemas.microsoft.com/office/drawing/2014/main" val="20002"/>
                    </a:ext>
                  </a:extLst>
                </a:gridCol>
              </a:tblGrid>
              <a:tr h="313149">
                <a:tc>
                  <a:txBody>
                    <a:bodyPr/>
                    <a:lstStyle/>
                    <a:p>
                      <a:pPr algn="ctr"/>
                      <a:r>
                        <a:rPr lang="en-GB" dirty="0"/>
                        <a:t>White</a:t>
                      </a:r>
                    </a:p>
                  </a:txBody>
                  <a:tcPr/>
                </a:tc>
                <a:tc>
                  <a:txBody>
                    <a:bodyPr/>
                    <a:lstStyle/>
                    <a:p>
                      <a:pPr algn="ctr"/>
                      <a:r>
                        <a:rPr lang="en-GB" dirty="0"/>
                        <a:t>Pts</a:t>
                      </a:r>
                    </a:p>
                  </a:txBody>
                  <a:tcPr/>
                </a:tc>
                <a:tc>
                  <a:txBody>
                    <a:bodyPr/>
                    <a:lstStyle/>
                    <a:p>
                      <a:pPr algn="ctr"/>
                      <a:r>
                        <a:rPr lang="en-GB" dirty="0"/>
                        <a:t>Black</a:t>
                      </a:r>
                    </a:p>
                  </a:txBody>
                  <a:tcPr/>
                </a:tc>
                <a:extLst>
                  <a:ext uri="{0D108BD9-81ED-4DB2-BD59-A6C34878D82A}">
                    <a16:rowId xmlns:a16="http://schemas.microsoft.com/office/drawing/2014/main" val="10000"/>
                  </a:ext>
                </a:extLst>
              </a:tr>
              <a:tr h="313149">
                <a:tc>
                  <a:txBody>
                    <a:bodyPr/>
                    <a:lstStyle/>
                    <a:p>
                      <a:pPr algn="ctr"/>
                      <a:endParaRPr lang="en-GB" dirty="0"/>
                    </a:p>
                  </a:txBody>
                  <a:tcPr>
                    <a:solidFill>
                      <a:schemeClr val="bg2">
                        <a:lumMod val="75000"/>
                      </a:schemeClr>
                    </a:solidFill>
                  </a:tcPr>
                </a:tc>
                <a:tc>
                  <a:txBody>
                    <a:bodyPr/>
                    <a:lstStyle/>
                    <a:p>
                      <a:pPr algn="ctr"/>
                      <a:r>
                        <a:rPr lang="en-GB" dirty="0">
                          <a:solidFill>
                            <a:schemeClr val="tx1"/>
                          </a:solidFill>
                        </a:rPr>
                        <a:t>1</a:t>
                      </a:r>
                    </a:p>
                  </a:txBody>
                  <a:tcPr>
                    <a:solidFill>
                      <a:schemeClr val="bg2">
                        <a:lumMod val="75000"/>
                      </a:schemeClr>
                    </a:solidFill>
                  </a:tcPr>
                </a:tc>
                <a:tc>
                  <a:txBody>
                    <a:bodyPr/>
                    <a:lstStyle/>
                    <a:p>
                      <a:pPr algn="ctr"/>
                      <a:endParaRPr lang="en-GB" dirty="0"/>
                    </a:p>
                  </a:txBody>
                  <a:tcPr>
                    <a:solidFill>
                      <a:schemeClr val="bg2">
                        <a:lumMod val="75000"/>
                      </a:schemeClr>
                    </a:solidFill>
                  </a:tcPr>
                </a:tc>
                <a:extLst>
                  <a:ext uri="{0D108BD9-81ED-4DB2-BD59-A6C34878D82A}">
                    <a16:rowId xmlns:a16="http://schemas.microsoft.com/office/drawing/2014/main" val="10001"/>
                  </a:ext>
                </a:extLst>
              </a:tr>
              <a:tr h="313149">
                <a:tc>
                  <a:txBody>
                    <a:bodyPr/>
                    <a:lstStyle/>
                    <a:p>
                      <a:pPr algn="ctr"/>
                      <a:r>
                        <a:rPr lang="en-GB" dirty="0"/>
                        <a:t>1</a:t>
                      </a:r>
                    </a:p>
                  </a:txBody>
                  <a:tcPr/>
                </a:tc>
                <a:tc>
                  <a:txBody>
                    <a:bodyPr/>
                    <a:lstStyle/>
                    <a:p>
                      <a:pPr algn="ctr"/>
                      <a:endParaRPr lang="en-GB" dirty="0">
                        <a:solidFill>
                          <a:schemeClr val="tx1"/>
                        </a:solidFill>
                      </a:endParaRPr>
                    </a:p>
                  </a:txBody>
                  <a:tcPr/>
                </a:tc>
                <a:tc>
                  <a:txBody>
                    <a:bodyPr/>
                    <a:lstStyle/>
                    <a:p>
                      <a:pPr algn="ctr"/>
                      <a:endParaRPr lang="en-GB"/>
                    </a:p>
                  </a:txBody>
                  <a:tcPr/>
                </a:tc>
                <a:extLst>
                  <a:ext uri="{0D108BD9-81ED-4DB2-BD59-A6C34878D82A}">
                    <a16:rowId xmlns:a16="http://schemas.microsoft.com/office/drawing/2014/main" val="10002"/>
                  </a:ext>
                </a:extLst>
              </a:tr>
              <a:tr h="313149">
                <a:tc>
                  <a:txBody>
                    <a:bodyPr/>
                    <a:lstStyle/>
                    <a:p>
                      <a:pPr algn="ctr"/>
                      <a:r>
                        <a:rPr lang="en-GB" dirty="0"/>
                        <a:t>3</a:t>
                      </a:r>
                    </a:p>
                  </a:txBody>
                  <a:tcPr/>
                </a:tc>
                <a:tc>
                  <a:txBody>
                    <a:bodyPr/>
                    <a:lstStyle/>
                    <a:p>
                      <a:pPr algn="ctr"/>
                      <a:endParaRPr lang="en-GB" dirty="0">
                        <a:solidFill>
                          <a:schemeClr val="tx1"/>
                        </a:solidFill>
                      </a:endParaRPr>
                    </a:p>
                  </a:txBody>
                  <a:tcPr/>
                </a:tc>
                <a:tc>
                  <a:txBody>
                    <a:bodyPr/>
                    <a:lstStyle/>
                    <a:p>
                      <a:pPr algn="ctr"/>
                      <a:endParaRPr lang="en-GB"/>
                    </a:p>
                  </a:txBody>
                  <a:tcPr/>
                </a:tc>
                <a:extLst>
                  <a:ext uri="{0D108BD9-81ED-4DB2-BD59-A6C34878D82A}">
                    <a16:rowId xmlns:a16="http://schemas.microsoft.com/office/drawing/2014/main" val="10003"/>
                  </a:ext>
                </a:extLst>
              </a:tr>
              <a:tr h="313149">
                <a:tc>
                  <a:txBody>
                    <a:bodyPr/>
                    <a:lstStyle/>
                    <a:p>
                      <a:pPr algn="ctr"/>
                      <a:endParaRPr lang="en-GB" dirty="0"/>
                    </a:p>
                  </a:txBody>
                  <a:tcPr/>
                </a:tc>
                <a:tc>
                  <a:txBody>
                    <a:bodyPr/>
                    <a:lstStyle/>
                    <a:p>
                      <a:pPr algn="ctr"/>
                      <a:endParaRPr lang="en-GB" dirty="0">
                        <a:solidFill>
                          <a:schemeClr val="tx1"/>
                        </a:solidFill>
                      </a:endParaRPr>
                    </a:p>
                  </a:txBody>
                  <a:tcPr/>
                </a:tc>
                <a:tc>
                  <a:txBody>
                    <a:bodyPr/>
                    <a:lstStyle/>
                    <a:p>
                      <a:pPr algn="ctr"/>
                      <a:r>
                        <a:rPr lang="en-GB" dirty="0"/>
                        <a:t>4</a:t>
                      </a:r>
                    </a:p>
                  </a:txBody>
                  <a:tcPr/>
                </a:tc>
                <a:extLst>
                  <a:ext uri="{0D108BD9-81ED-4DB2-BD59-A6C34878D82A}">
                    <a16:rowId xmlns:a16="http://schemas.microsoft.com/office/drawing/2014/main" val="10004"/>
                  </a:ext>
                </a:extLst>
              </a:tr>
              <a:tr h="313149">
                <a:tc>
                  <a:txBody>
                    <a:bodyPr/>
                    <a:lstStyle/>
                    <a:p>
                      <a:pPr algn="ctr"/>
                      <a:r>
                        <a:rPr lang="en-GB" dirty="0"/>
                        <a:t>5</a:t>
                      </a:r>
                    </a:p>
                  </a:txBody>
                  <a:tcPr/>
                </a:tc>
                <a:tc>
                  <a:txBody>
                    <a:bodyPr/>
                    <a:lstStyle/>
                    <a:p>
                      <a:pPr algn="ctr"/>
                      <a:endParaRPr lang="en-GB" dirty="0">
                        <a:solidFill>
                          <a:schemeClr val="tx1"/>
                        </a:solidFill>
                      </a:endParaRPr>
                    </a:p>
                  </a:txBody>
                  <a:tcPr/>
                </a:tc>
                <a:tc>
                  <a:txBody>
                    <a:bodyPr/>
                    <a:lstStyle/>
                    <a:p>
                      <a:pPr algn="ctr"/>
                      <a:endParaRPr lang="en-GB" dirty="0"/>
                    </a:p>
                  </a:txBody>
                  <a:tcPr/>
                </a:tc>
                <a:extLst>
                  <a:ext uri="{0D108BD9-81ED-4DB2-BD59-A6C34878D82A}">
                    <a16:rowId xmlns:a16="http://schemas.microsoft.com/office/drawing/2014/main" val="10005"/>
                  </a:ext>
                </a:extLst>
              </a:tr>
              <a:tr h="313149">
                <a:tc>
                  <a:txBody>
                    <a:bodyPr/>
                    <a:lstStyle/>
                    <a:p>
                      <a:pPr algn="ctr"/>
                      <a:r>
                        <a:rPr lang="en-GB" dirty="0"/>
                        <a:t>7</a:t>
                      </a:r>
                    </a:p>
                  </a:txBody>
                  <a:tcPr/>
                </a:tc>
                <a:tc>
                  <a:txBody>
                    <a:bodyPr/>
                    <a:lstStyle/>
                    <a:p>
                      <a:pPr algn="ctr"/>
                      <a:endParaRPr lang="en-GB" dirty="0">
                        <a:solidFill>
                          <a:schemeClr val="tx1"/>
                        </a:solidFill>
                      </a:endParaRPr>
                    </a:p>
                  </a:txBody>
                  <a:tcPr/>
                </a:tc>
                <a:tc>
                  <a:txBody>
                    <a:bodyPr/>
                    <a:lstStyle/>
                    <a:p>
                      <a:pPr algn="ctr"/>
                      <a:endParaRPr lang="en-GB" dirty="0"/>
                    </a:p>
                  </a:txBody>
                  <a:tcPr/>
                </a:tc>
                <a:extLst>
                  <a:ext uri="{0D108BD9-81ED-4DB2-BD59-A6C34878D82A}">
                    <a16:rowId xmlns:a16="http://schemas.microsoft.com/office/drawing/2014/main" val="10006"/>
                  </a:ext>
                </a:extLst>
              </a:tr>
              <a:tr h="313149">
                <a:tc>
                  <a:txBody>
                    <a:bodyPr/>
                    <a:lstStyle/>
                    <a:p>
                      <a:pPr algn="ctr"/>
                      <a:endParaRPr lang="en-GB" dirty="0"/>
                    </a:p>
                  </a:txBody>
                  <a:tcPr>
                    <a:solidFill>
                      <a:schemeClr val="bg2">
                        <a:lumMod val="75000"/>
                      </a:schemeClr>
                    </a:solidFill>
                  </a:tcPr>
                </a:tc>
                <a:tc>
                  <a:txBody>
                    <a:bodyPr/>
                    <a:lstStyle/>
                    <a:p>
                      <a:pPr algn="ctr"/>
                      <a:r>
                        <a:rPr lang="en-GB" dirty="0">
                          <a:solidFill>
                            <a:schemeClr val="tx1"/>
                          </a:solidFill>
                        </a:rPr>
                        <a:t>½ </a:t>
                      </a:r>
                    </a:p>
                  </a:txBody>
                  <a:tcPr>
                    <a:solidFill>
                      <a:schemeClr val="bg2">
                        <a:lumMod val="75000"/>
                      </a:schemeClr>
                    </a:solidFill>
                  </a:tcPr>
                </a:tc>
                <a:tc>
                  <a:txBody>
                    <a:bodyPr/>
                    <a:lstStyle/>
                    <a:p>
                      <a:pPr algn="ctr"/>
                      <a:endParaRPr lang="en-GB" dirty="0"/>
                    </a:p>
                  </a:txBody>
                  <a:tcPr>
                    <a:solidFill>
                      <a:schemeClr val="bg2">
                        <a:lumMod val="75000"/>
                      </a:schemeClr>
                    </a:solidFill>
                  </a:tcPr>
                </a:tc>
                <a:extLst>
                  <a:ext uri="{0D108BD9-81ED-4DB2-BD59-A6C34878D82A}">
                    <a16:rowId xmlns:a16="http://schemas.microsoft.com/office/drawing/2014/main" val="10007"/>
                  </a:ext>
                </a:extLst>
              </a:tr>
              <a:tr h="313149">
                <a:tc>
                  <a:txBody>
                    <a:bodyPr/>
                    <a:lstStyle/>
                    <a:p>
                      <a:pPr algn="ctr"/>
                      <a:endParaRPr lang="en-GB"/>
                    </a:p>
                  </a:txBody>
                  <a:tcPr/>
                </a:tc>
                <a:tc>
                  <a:txBody>
                    <a:bodyPr/>
                    <a:lstStyle/>
                    <a:p>
                      <a:pPr algn="ctr"/>
                      <a:endParaRPr lang="en-GB" dirty="0">
                        <a:solidFill>
                          <a:schemeClr val="tx1"/>
                        </a:solidFill>
                      </a:endParaRPr>
                    </a:p>
                  </a:txBody>
                  <a:tcPr/>
                </a:tc>
                <a:tc>
                  <a:txBody>
                    <a:bodyPr/>
                    <a:lstStyle/>
                    <a:p>
                      <a:pPr algn="ctr"/>
                      <a:r>
                        <a:rPr lang="en-GB" dirty="0"/>
                        <a:t>2</a:t>
                      </a:r>
                    </a:p>
                  </a:txBody>
                  <a:tcPr/>
                </a:tc>
                <a:extLst>
                  <a:ext uri="{0D108BD9-81ED-4DB2-BD59-A6C34878D82A}">
                    <a16:rowId xmlns:a16="http://schemas.microsoft.com/office/drawing/2014/main" val="10008"/>
                  </a:ext>
                </a:extLst>
              </a:tr>
              <a:tr h="313149">
                <a:tc>
                  <a:txBody>
                    <a:bodyPr/>
                    <a:lstStyle/>
                    <a:p>
                      <a:pPr algn="ctr"/>
                      <a:endParaRPr lang="en-GB"/>
                    </a:p>
                  </a:txBody>
                  <a:tcPr/>
                </a:tc>
                <a:tc>
                  <a:txBody>
                    <a:bodyPr/>
                    <a:lstStyle/>
                    <a:p>
                      <a:pPr algn="ctr"/>
                      <a:endParaRPr lang="en-GB" dirty="0">
                        <a:solidFill>
                          <a:schemeClr val="tx1"/>
                        </a:solidFill>
                      </a:endParaRPr>
                    </a:p>
                  </a:txBody>
                  <a:tcPr/>
                </a:tc>
                <a:tc>
                  <a:txBody>
                    <a:bodyPr/>
                    <a:lstStyle/>
                    <a:p>
                      <a:pPr algn="ctr"/>
                      <a:r>
                        <a:rPr lang="en-GB" dirty="0"/>
                        <a:t>6</a:t>
                      </a:r>
                    </a:p>
                  </a:txBody>
                  <a:tcPr/>
                </a:tc>
                <a:extLst>
                  <a:ext uri="{0D108BD9-81ED-4DB2-BD59-A6C34878D82A}">
                    <a16:rowId xmlns:a16="http://schemas.microsoft.com/office/drawing/2014/main" val="10009"/>
                  </a:ext>
                </a:extLst>
              </a:tr>
              <a:tr h="313149">
                <a:tc>
                  <a:txBody>
                    <a:bodyPr/>
                    <a:lstStyle/>
                    <a:p>
                      <a:pPr algn="ctr"/>
                      <a:r>
                        <a:rPr lang="en-GB" dirty="0"/>
                        <a:t>9</a:t>
                      </a:r>
                    </a:p>
                  </a:txBody>
                  <a:tcPr/>
                </a:tc>
                <a:tc>
                  <a:txBody>
                    <a:bodyPr/>
                    <a:lstStyle/>
                    <a:p>
                      <a:pPr algn="ctr"/>
                      <a:endParaRPr lang="en-GB" dirty="0">
                        <a:solidFill>
                          <a:schemeClr val="tx1"/>
                        </a:solidFill>
                      </a:endParaRPr>
                    </a:p>
                  </a:txBody>
                  <a:tcPr/>
                </a:tc>
                <a:tc>
                  <a:txBody>
                    <a:bodyPr/>
                    <a:lstStyle/>
                    <a:p>
                      <a:pPr algn="ctr"/>
                      <a:endParaRPr lang="en-GB" dirty="0"/>
                    </a:p>
                  </a:txBody>
                  <a:tcPr/>
                </a:tc>
                <a:extLst>
                  <a:ext uri="{0D108BD9-81ED-4DB2-BD59-A6C34878D82A}">
                    <a16:rowId xmlns:a16="http://schemas.microsoft.com/office/drawing/2014/main" val="10010"/>
                  </a:ext>
                </a:extLst>
              </a:tr>
              <a:tr h="313149">
                <a:tc>
                  <a:txBody>
                    <a:bodyPr/>
                    <a:lstStyle/>
                    <a:p>
                      <a:pPr algn="ctr"/>
                      <a:r>
                        <a:rPr lang="en-GB" dirty="0"/>
                        <a:t>13</a:t>
                      </a:r>
                    </a:p>
                  </a:txBody>
                  <a:tcPr/>
                </a:tc>
                <a:tc>
                  <a:txBody>
                    <a:bodyPr/>
                    <a:lstStyle/>
                    <a:p>
                      <a:pPr algn="ctr"/>
                      <a:endParaRPr lang="en-GB" dirty="0">
                        <a:solidFill>
                          <a:schemeClr val="tx1"/>
                        </a:solidFill>
                      </a:endParaRPr>
                    </a:p>
                  </a:txBody>
                  <a:tcPr/>
                </a:tc>
                <a:tc>
                  <a:txBody>
                    <a:bodyPr/>
                    <a:lstStyle/>
                    <a:p>
                      <a:pPr algn="ctr"/>
                      <a:endParaRPr lang="en-GB" dirty="0"/>
                    </a:p>
                  </a:txBody>
                  <a:tcPr/>
                </a:tc>
                <a:extLst>
                  <a:ext uri="{0D108BD9-81ED-4DB2-BD59-A6C34878D82A}">
                    <a16:rowId xmlns:a16="http://schemas.microsoft.com/office/drawing/2014/main" val="10011"/>
                  </a:ext>
                </a:extLst>
              </a:tr>
              <a:tr h="313149">
                <a:tc>
                  <a:txBody>
                    <a:bodyPr/>
                    <a:lstStyle/>
                    <a:p>
                      <a:pPr algn="ctr"/>
                      <a:endParaRPr lang="en-GB" dirty="0"/>
                    </a:p>
                  </a:txBody>
                  <a:tcPr>
                    <a:solidFill>
                      <a:schemeClr val="bg2">
                        <a:lumMod val="75000"/>
                      </a:schemeClr>
                    </a:solidFill>
                  </a:tcPr>
                </a:tc>
                <a:tc>
                  <a:txBody>
                    <a:bodyPr/>
                    <a:lstStyle/>
                    <a:p>
                      <a:pPr algn="ctr"/>
                      <a:r>
                        <a:rPr lang="en-GB" dirty="0">
                          <a:solidFill>
                            <a:schemeClr val="tx1"/>
                          </a:solidFill>
                        </a:rPr>
                        <a:t>0</a:t>
                      </a:r>
                    </a:p>
                  </a:txBody>
                  <a:tcPr>
                    <a:solidFill>
                      <a:schemeClr val="bg2">
                        <a:lumMod val="75000"/>
                      </a:schemeClr>
                    </a:solidFill>
                  </a:tcPr>
                </a:tc>
                <a:tc>
                  <a:txBody>
                    <a:bodyPr/>
                    <a:lstStyle/>
                    <a:p>
                      <a:pPr algn="ctr"/>
                      <a:endParaRPr lang="en-GB" dirty="0"/>
                    </a:p>
                  </a:txBody>
                  <a:tcPr>
                    <a:solidFill>
                      <a:schemeClr val="bg2">
                        <a:lumMod val="75000"/>
                      </a:schemeClr>
                    </a:solidFill>
                  </a:tcPr>
                </a:tc>
                <a:extLst>
                  <a:ext uri="{0D108BD9-81ED-4DB2-BD59-A6C34878D82A}">
                    <a16:rowId xmlns:a16="http://schemas.microsoft.com/office/drawing/2014/main" val="10012"/>
                  </a:ext>
                </a:extLst>
              </a:tr>
              <a:tr h="313149">
                <a:tc>
                  <a:txBody>
                    <a:bodyPr/>
                    <a:lstStyle/>
                    <a:p>
                      <a:pPr algn="ctr"/>
                      <a:endParaRPr lang="en-GB"/>
                    </a:p>
                  </a:txBody>
                  <a:tcPr/>
                </a:tc>
                <a:tc>
                  <a:txBody>
                    <a:bodyPr/>
                    <a:lstStyle/>
                    <a:p>
                      <a:pPr algn="ctr"/>
                      <a:endParaRPr lang="en-GB" dirty="0">
                        <a:solidFill>
                          <a:schemeClr val="tx1"/>
                        </a:solidFill>
                      </a:endParaRPr>
                    </a:p>
                  </a:txBody>
                  <a:tcPr/>
                </a:tc>
                <a:tc>
                  <a:txBody>
                    <a:bodyPr/>
                    <a:lstStyle/>
                    <a:p>
                      <a:pPr algn="ctr"/>
                      <a:r>
                        <a:rPr lang="en-GB" dirty="0"/>
                        <a:t>8</a:t>
                      </a:r>
                    </a:p>
                  </a:txBody>
                  <a:tcPr/>
                </a:tc>
                <a:extLst>
                  <a:ext uri="{0D108BD9-81ED-4DB2-BD59-A6C34878D82A}">
                    <a16:rowId xmlns:a16="http://schemas.microsoft.com/office/drawing/2014/main" val="10013"/>
                  </a:ext>
                </a:extLst>
              </a:tr>
              <a:tr h="313149">
                <a:tc>
                  <a:txBody>
                    <a:bodyPr/>
                    <a:lstStyle/>
                    <a:p>
                      <a:pPr algn="ctr"/>
                      <a:endParaRPr lang="en-GB"/>
                    </a:p>
                  </a:txBody>
                  <a:tcPr/>
                </a:tc>
                <a:tc>
                  <a:txBody>
                    <a:bodyPr/>
                    <a:lstStyle/>
                    <a:p>
                      <a:pPr algn="ctr"/>
                      <a:endParaRPr lang="en-GB"/>
                    </a:p>
                  </a:txBody>
                  <a:tcPr/>
                </a:tc>
                <a:tc>
                  <a:txBody>
                    <a:bodyPr/>
                    <a:lstStyle/>
                    <a:p>
                      <a:pPr algn="ctr"/>
                      <a:r>
                        <a:rPr lang="en-GB" dirty="0"/>
                        <a:t>10</a:t>
                      </a:r>
                    </a:p>
                  </a:txBody>
                  <a:tcPr/>
                </a:tc>
                <a:extLst>
                  <a:ext uri="{0D108BD9-81ED-4DB2-BD59-A6C34878D82A}">
                    <a16:rowId xmlns:a16="http://schemas.microsoft.com/office/drawing/2014/main" val="10014"/>
                  </a:ext>
                </a:extLst>
              </a:tr>
              <a:tr h="313149">
                <a:tc>
                  <a:txBody>
                    <a:bodyPr/>
                    <a:lstStyle/>
                    <a:p>
                      <a:pPr algn="ctr"/>
                      <a:r>
                        <a:rPr lang="en-GB" dirty="0"/>
                        <a:t>11</a:t>
                      </a:r>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10015"/>
                  </a:ext>
                </a:extLst>
              </a:tr>
              <a:tr h="313149">
                <a:tc>
                  <a:txBody>
                    <a:bodyPr/>
                    <a:lstStyle/>
                    <a:p>
                      <a:pPr algn="ctr"/>
                      <a:endParaRPr lang="en-GB"/>
                    </a:p>
                  </a:txBody>
                  <a:tcPr/>
                </a:tc>
                <a:tc>
                  <a:txBody>
                    <a:bodyPr/>
                    <a:lstStyle/>
                    <a:p>
                      <a:pPr algn="ctr"/>
                      <a:endParaRPr lang="en-GB"/>
                    </a:p>
                  </a:txBody>
                  <a:tcPr/>
                </a:tc>
                <a:tc>
                  <a:txBody>
                    <a:bodyPr/>
                    <a:lstStyle/>
                    <a:p>
                      <a:pPr algn="ctr"/>
                      <a:r>
                        <a:rPr lang="en-GB" dirty="0"/>
                        <a:t>12</a:t>
                      </a:r>
                    </a:p>
                  </a:txBody>
                  <a:tcPr/>
                </a:tc>
                <a:extLst>
                  <a:ext uri="{0D108BD9-81ED-4DB2-BD59-A6C34878D82A}">
                    <a16:rowId xmlns:a16="http://schemas.microsoft.com/office/drawing/2014/main" val="10016"/>
                  </a:ext>
                </a:extLst>
              </a:tr>
              <a:tr h="313149">
                <a:tc>
                  <a:txBody>
                    <a:bodyPr/>
                    <a:lstStyle/>
                    <a:p>
                      <a:pPr algn="ctr"/>
                      <a:endParaRPr lang="en-GB"/>
                    </a:p>
                  </a:txBody>
                  <a:tcPr/>
                </a:tc>
                <a:tc>
                  <a:txBody>
                    <a:bodyPr/>
                    <a:lstStyle/>
                    <a:p>
                      <a:pPr algn="ctr"/>
                      <a:endParaRPr lang="en-GB"/>
                    </a:p>
                  </a:txBody>
                  <a:tcPr/>
                </a:tc>
                <a:tc>
                  <a:txBody>
                    <a:bodyPr/>
                    <a:lstStyle/>
                    <a:p>
                      <a:pPr algn="ctr"/>
                      <a:r>
                        <a:rPr lang="en-GB" dirty="0"/>
                        <a:t>14</a:t>
                      </a:r>
                    </a:p>
                  </a:txBody>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2921273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Pairing</a:t>
            </a:r>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1"/>
          </p:nvPr>
        </p:nvSpPr>
        <p:spPr/>
        <p:txBody>
          <a:bodyPr/>
          <a:lstStyle/>
          <a:p>
            <a:r>
              <a:rPr lang="en-US"/>
              <a:t>FIDE Arbiter Seminar</a:t>
            </a:r>
            <a:endParaRPr lang="en-US" dirty="0"/>
          </a:p>
        </p:txBody>
      </p:sp>
      <p:sp>
        <p:nvSpPr>
          <p:cNvPr id="5" name="Rectangle 4"/>
          <p:cNvSpPr/>
          <p:nvPr/>
        </p:nvSpPr>
        <p:spPr>
          <a:xfrm>
            <a:off x="1120000" y="1870075"/>
            <a:ext cx="7702028" cy="3293209"/>
          </a:xfrm>
          <a:prstGeom prst="rect">
            <a:avLst/>
          </a:prstGeom>
        </p:spPr>
        <p:txBody>
          <a:bodyPr wrap="square">
            <a:spAutoFit/>
          </a:bodyPr>
          <a:lstStyle/>
          <a:p>
            <a:r>
              <a:rPr lang="en-GB" sz="2600" dirty="0"/>
              <a:t>Player 2 is now </a:t>
            </a:r>
            <a:r>
              <a:rPr lang="en-GB" sz="2600" dirty="0" err="1"/>
              <a:t>upfloated</a:t>
            </a:r>
            <a:r>
              <a:rPr lang="en-GB" sz="2600" dirty="0"/>
              <a:t> to play 7 (highest and of appropriate colour). 13 should be the </a:t>
            </a:r>
            <a:r>
              <a:rPr lang="en-GB" sz="2600" dirty="0" err="1"/>
              <a:t>downfloat</a:t>
            </a:r>
            <a:r>
              <a:rPr lang="en-GB" sz="2600" dirty="0"/>
              <a:t> and</a:t>
            </a:r>
          </a:p>
          <a:p>
            <a:r>
              <a:rPr lang="en-GB" sz="2600" dirty="0"/>
              <a:t>as 9 can play 6 there is no problem with doing so here.</a:t>
            </a:r>
          </a:p>
          <a:p>
            <a:r>
              <a:rPr lang="en-GB" sz="2600" dirty="0"/>
              <a:t>By the logic used above player 8 </a:t>
            </a:r>
            <a:r>
              <a:rPr lang="en-GB" sz="2600" dirty="0" err="1"/>
              <a:t>upfloats</a:t>
            </a:r>
            <a:r>
              <a:rPr lang="en-GB" sz="2600" dirty="0"/>
              <a:t> to meet 13. Players 10 and 11 are the top-half and due to meet 12 and 14. To put these in order it is necessary for player 12 to transfer colour.</a:t>
            </a:r>
          </a:p>
          <a:p>
            <a:r>
              <a:rPr lang="en-GB" sz="2600" dirty="0"/>
              <a:t>The cards should be marked to show the pairing made.</a:t>
            </a:r>
          </a:p>
        </p:txBody>
      </p:sp>
      <p:graphicFrame>
        <p:nvGraphicFramePr>
          <p:cNvPr id="6" name="Table 5"/>
          <p:cNvGraphicFramePr>
            <a:graphicFrameLocks noGrp="1"/>
          </p:cNvGraphicFramePr>
          <p:nvPr>
            <p:extLst>
              <p:ext uri="{D42A27DB-BD31-4B8C-83A1-F6EECF244321}">
                <p14:modId xmlns:p14="http://schemas.microsoft.com/office/powerpoint/2010/main" val="1398773945"/>
              </p:ext>
            </p:extLst>
          </p:nvPr>
        </p:nvGraphicFramePr>
        <p:xfrm>
          <a:off x="8963695" y="137795"/>
          <a:ext cx="2819040" cy="6583680"/>
        </p:xfrm>
        <a:graphic>
          <a:graphicData uri="http://schemas.openxmlformats.org/drawingml/2006/table">
            <a:tbl>
              <a:tblPr firstRow="1" bandRow="1">
                <a:tableStyleId>{5C22544A-7EE6-4342-B048-85BDC9FD1C3A}</a:tableStyleId>
              </a:tblPr>
              <a:tblGrid>
                <a:gridCol w="939680">
                  <a:extLst>
                    <a:ext uri="{9D8B030D-6E8A-4147-A177-3AD203B41FA5}">
                      <a16:colId xmlns:a16="http://schemas.microsoft.com/office/drawing/2014/main" val="20000"/>
                    </a:ext>
                  </a:extLst>
                </a:gridCol>
                <a:gridCol w="939680">
                  <a:extLst>
                    <a:ext uri="{9D8B030D-6E8A-4147-A177-3AD203B41FA5}">
                      <a16:colId xmlns:a16="http://schemas.microsoft.com/office/drawing/2014/main" val="20001"/>
                    </a:ext>
                  </a:extLst>
                </a:gridCol>
                <a:gridCol w="939680">
                  <a:extLst>
                    <a:ext uri="{9D8B030D-6E8A-4147-A177-3AD203B41FA5}">
                      <a16:colId xmlns:a16="http://schemas.microsoft.com/office/drawing/2014/main" val="20002"/>
                    </a:ext>
                  </a:extLst>
                </a:gridCol>
              </a:tblGrid>
              <a:tr h="313149">
                <a:tc>
                  <a:txBody>
                    <a:bodyPr/>
                    <a:lstStyle/>
                    <a:p>
                      <a:pPr algn="ctr"/>
                      <a:r>
                        <a:rPr lang="en-GB" dirty="0"/>
                        <a:t>White</a:t>
                      </a:r>
                    </a:p>
                  </a:txBody>
                  <a:tcPr/>
                </a:tc>
                <a:tc>
                  <a:txBody>
                    <a:bodyPr/>
                    <a:lstStyle/>
                    <a:p>
                      <a:pPr algn="ctr"/>
                      <a:r>
                        <a:rPr lang="en-GB" dirty="0"/>
                        <a:t>Pts</a:t>
                      </a:r>
                    </a:p>
                  </a:txBody>
                  <a:tcPr/>
                </a:tc>
                <a:tc>
                  <a:txBody>
                    <a:bodyPr/>
                    <a:lstStyle/>
                    <a:p>
                      <a:pPr algn="ctr"/>
                      <a:r>
                        <a:rPr lang="en-GB" dirty="0"/>
                        <a:t>Black</a:t>
                      </a:r>
                    </a:p>
                  </a:txBody>
                  <a:tcPr/>
                </a:tc>
                <a:extLst>
                  <a:ext uri="{0D108BD9-81ED-4DB2-BD59-A6C34878D82A}">
                    <a16:rowId xmlns:a16="http://schemas.microsoft.com/office/drawing/2014/main" val="10000"/>
                  </a:ext>
                </a:extLst>
              </a:tr>
              <a:tr h="313149">
                <a:tc>
                  <a:txBody>
                    <a:bodyPr/>
                    <a:lstStyle/>
                    <a:p>
                      <a:pPr algn="ctr"/>
                      <a:endParaRPr lang="en-GB" dirty="0"/>
                    </a:p>
                  </a:txBody>
                  <a:tcPr>
                    <a:solidFill>
                      <a:schemeClr val="accent1">
                        <a:lumMod val="50000"/>
                      </a:schemeClr>
                    </a:solidFill>
                  </a:tcPr>
                </a:tc>
                <a:tc>
                  <a:txBody>
                    <a:bodyPr/>
                    <a:lstStyle/>
                    <a:p>
                      <a:pPr algn="ctr"/>
                      <a:r>
                        <a:rPr lang="en-GB" dirty="0">
                          <a:solidFill>
                            <a:schemeClr val="tx1"/>
                          </a:solidFill>
                        </a:rPr>
                        <a:t>1</a:t>
                      </a:r>
                    </a:p>
                  </a:txBody>
                  <a:tcPr>
                    <a:solidFill>
                      <a:schemeClr val="accent1">
                        <a:lumMod val="50000"/>
                      </a:schemeClr>
                    </a:solidFill>
                  </a:tcPr>
                </a:tc>
                <a:tc>
                  <a:txBody>
                    <a:bodyPr/>
                    <a:lstStyle/>
                    <a:p>
                      <a:pPr algn="ctr"/>
                      <a:endParaRPr lang="en-GB" dirty="0"/>
                    </a:p>
                  </a:txBody>
                  <a:tcPr>
                    <a:solidFill>
                      <a:schemeClr val="accent1">
                        <a:lumMod val="50000"/>
                      </a:schemeClr>
                    </a:solidFill>
                  </a:tcPr>
                </a:tc>
                <a:extLst>
                  <a:ext uri="{0D108BD9-81ED-4DB2-BD59-A6C34878D82A}">
                    <a16:rowId xmlns:a16="http://schemas.microsoft.com/office/drawing/2014/main" val="10001"/>
                  </a:ext>
                </a:extLst>
              </a:tr>
              <a:tr h="313149">
                <a:tc>
                  <a:txBody>
                    <a:bodyPr/>
                    <a:lstStyle/>
                    <a:p>
                      <a:pPr algn="ctr"/>
                      <a:r>
                        <a:rPr lang="en-GB" dirty="0"/>
                        <a:t>1</a:t>
                      </a:r>
                    </a:p>
                  </a:txBody>
                  <a:tcPr/>
                </a:tc>
                <a:tc>
                  <a:txBody>
                    <a:bodyPr/>
                    <a:lstStyle/>
                    <a:p>
                      <a:pPr algn="ctr"/>
                      <a:endParaRPr lang="en-GB" dirty="0">
                        <a:solidFill>
                          <a:schemeClr val="tx1"/>
                        </a:solidFill>
                      </a:endParaRPr>
                    </a:p>
                  </a:txBody>
                  <a:tcPr/>
                </a:tc>
                <a:tc>
                  <a:txBody>
                    <a:bodyPr/>
                    <a:lstStyle/>
                    <a:p>
                      <a:pPr algn="ctr"/>
                      <a:endParaRPr lang="en-GB"/>
                    </a:p>
                  </a:txBody>
                  <a:tcPr/>
                </a:tc>
                <a:extLst>
                  <a:ext uri="{0D108BD9-81ED-4DB2-BD59-A6C34878D82A}">
                    <a16:rowId xmlns:a16="http://schemas.microsoft.com/office/drawing/2014/main" val="10002"/>
                  </a:ext>
                </a:extLst>
              </a:tr>
              <a:tr h="313149">
                <a:tc>
                  <a:txBody>
                    <a:bodyPr/>
                    <a:lstStyle/>
                    <a:p>
                      <a:pPr algn="ctr"/>
                      <a:r>
                        <a:rPr lang="en-GB" dirty="0"/>
                        <a:t>3</a:t>
                      </a:r>
                    </a:p>
                  </a:txBody>
                  <a:tcPr/>
                </a:tc>
                <a:tc>
                  <a:txBody>
                    <a:bodyPr/>
                    <a:lstStyle/>
                    <a:p>
                      <a:pPr algn="ctr"/>
                      <a:endParaRPr lang="en-GB" dirty="0">
                        <a:solidFill>
                          <a:schemeClr val="tx1"/>
                        </a:solidFill>
                      </a:endParaRPr>
                    </a:p>
                  </a:txBody>
                  <a:tcPr/>
                </a:tc>
                <a:tc>
                  <a:txBody>
                    <a:bodyPr/>
                    <a:lstStyle/>
                    <a:p>
                      <a:pPr algn="ctr"/>
                      <a:endParaRPr lang="en-GB"/>
                    </a:p>
                  </a:txBody>
                  <a:tcPr/>
                </a:tc>
                <a:extLst>
                  <a:ext uri="{0D108BD9-81ED-4DB2-BD59-A6C34878D82A}">
                    <a16:rowId xmlns:a16="http://schemas.microsoft.com/office/drawing/2014/main" val="10003"/>
                  </a:ext>
                </a:extLst>
              </a:tr>
              <a:tr h="313149">
                <a:tc>
                  <a:txBody>
                    <a:bodyPr/>
                    <a:lstStyle/>
                    <a:p>
                      <a:pPr algn="ctr"/>
                      <a:endParaRPr lang="en-GB" dirty="0"/>
                    </a:p>
                  </a:txBody>
                  <a:tcPr/>
                </a:tc>
                <a:tc>
                  <a:txBody>
                    <a:bodyPr/>
                    <a:lstStyle/>
                    <a:p>
                      <a:pPr algn="ctr"/>
                      <a:endParaRPr lang="en-GB" dirty="0">
                        <a:solidFill>
                          <a:schemeClr val="tx1"/>
                        </a:solidFill>
                      </a:endParaRPr>
                    </a:p>
                  </a:txBody>
                  <a:tcPr/>
                </a:tc>
                <a:tc>
                  <a:txBody>
                    <a:bodyPr/>
                    <a:lstStyle/>
                    <a:p>
                      <a:pPr algn="ctr"/>
                      <a:r>
                        <a:rPr lang="en-GB" dirty="0"/>
                        <a:t>4</a:t>
                      </a:r>
                    </a:p>
                  </a:txBody>
                  <a:tcPr/>
                </a:tc>
                <a:extLst>
                  <a:ext uri="{0D108BD9-81ED-4DB2-BD59-A6C34878D82A}">
                    <a16:rowId xmlns:a16="http://schemas.microsoft.com/office/drawing/2014/main" val="10004"/>
                  </a:ext>
                </a:extLst>
              </a:tr>
              <a:tr h="313149">
                <a:tc>
                  <a:txBody>
                    <a:bodyPr/>
                    <a:lstStyle/>
                    <a:p>
                      <a:pPr algn="ctr"/>
                      <a:r>
                        <a:rPr lang="en-GB" dirty="0"/>
                        <a:t>5</a:t>
                      </a:r>
                    </a:p>
                  </a:txBody>
                  <a:tcPr/>
                </a:tc>
                <a:tc>
                  <a:txBody>
                    <a:bodyPr/>
                    <a:lstStyle/>
                    <a:p>
                      <a:pPr algn="ctr"/>
                      <a:endParaRPr lang="en-GB" dirty="0">
                        <a:solidFill>
                          <a:schemeClr val="tx1"/>
                        </a:solidFill>
                      </a:endParaRPr>
                    </a:p>
                  </a:txBody>
                  <a:tcPr/>
                </a:tc>
                <a:tc>
                  <a:txBody>
                    <a:bodyPr/>
                    <a:lstStyle/>
                    <a:p>
                      <a:pPr algn="ctr"/>
                      <a:endParaRPr lang="en-GB" dirty="0"/>
                    </a:p>
                  </a:txBody>
                  <a:tcPr/>
                </a:tc>
                <a:extLst>
                  <a:ext uri="{0D108BD9-81ED-4DB2-BD59-A6C34878D82A}">
                    <a16:rowId xmlns:a16="http://schemas.microsoft.com/office/drawing/2014/main" val="10005"/>
                  </a:ext>
                </a:extLst>
              </a:tr>
              <a:tr h="313149">
                <a:tc>
                  <a:txBody>
                    <a:bodyPr/>
                    <a:lstStyle/>
                    <a:p>
                      <a:pPr algn="ctr"/>
                      <a:r>
                        <a:rPr lang="en-GB" dirty="0"/>
                        <a:t>7</a:t>
                      </a:r>
                    </a:p>
                  </a:txBody>
                  <a:tcPr/>
                </a:tc>
                <a:tc>
                  <a:txBody>
                    <a:bodyPr/>
                    <a:lstStyle/>
                    <a:p>
                      <a:pPr algn="ctr"/>
                      <a:endParaRPr lang="en-GB" dirty="0">
                        <a:solidFill>
                          <a:schemeClr val="tx1"/>
                        </a:solidFill>
                      </a:endParaRPr>
                    </a:p>
                  </a:txBody>
                  <a:tcPr/>
                </a:tc>
                <a:tc>
                  <a:txBody>
                    <a:bodyPr/>
                    <a:lstStyle/>
                    <a:p>
                      <a:pPr algn="ctr"/>
                      <a:endParaRPr lang="en-GB" dirty="0"/>
                    </a:p>
                  </a:txBody>
                  <a:tcPr/>
                </a:tc>
                <a:extLst>
                  <a:ext uri="{0D108BD9-81ED-4DB2-BD59-A6C34878D82A}">
                    <a16:rowId xmlns:a16="http://schemas.microsoft.com/office/drawing/2014/main" val="10006"/>
                  </a:ext>
                </a:extLst>
              </a:tr>
              <a:tr h="313149">
                <a:tc>
                  <a:txBody>
                    <a:bodyPr/>
                    <a:lstStyle/>
                    <a:p>
                      <a:pPr algn="ctr"/>
                      <a:endParaRPr lang="en-GB" dirty="0"/>
                    </a:p>
                  </a:txBody>
                  <a:tcPr>
                    <a:solidFill>
                      <a:schemeClr val="bg2">
                        <a:lumMod val="75000"/>
                      </a:schemeClr>
                    </a:solidFill>
                  </a:tcPr>
                </a:tc>
                <a:tc>
                  <a:txBody>
                    <a:bodyPr/>
                    <a:lstStyle/>
                    <a:p>
                      <a:pPr algn="ctr"/>
                      <a:r>
                        <a:rPr lang="en-GB" dirty="0">
                          <a:solidFill>
                            <a:schemeClr val="tx1"/>
                          </a:solidFill>
                        </a:rPr>
                        <a:t>½ </a:t>
                      </a:r>
                    </a:p>
                  </a:txBody>
                  <a:tcPr>
                    <a:solidFill>
                      <a:schemeClr val="bg2">
                        <a:lumMod val="75000"/>
                      </a:schemeClr>
                    </a:solidFill>
                  </a:tcPr>
                </a:tc>
                <a:tc>
                  <a:txBody>
                    <a:bodyPr/>
                    <a:lstStyle/>
                    <a:p>
                      <a:pPr algn="ctr"/>
                      <a:endParaRPr lang="en-GB" dirty="0"/>
                    </a:p>
                  </a:txBody>
                  <a:tcPr>
                    <a:solidFill>
                      <a:schemeClr val="bg2">
                        <a:lumMod val="75000"/>
                      </a:schemeClr>
                    </a:solidFill>
                  </a:tcPr>
                </a:tc>
                <a:extLst>
                  <a:ext uri="{0D108BD9-81ED-4DB2-BD59-A6C34878D82A}">
                    <a16:rowId xmlns:a16="http://schemas.microsoft.com/office/drawing/2014/main" val="10007"/>
                  </a:ext>
                </a:extLst>
              </a:tr>
              <a:tr h="313149">
                <a:tc>
                  <a:txBody>
                    <a:bodyPr/>
                    <a:lstStyle/>
                    <a:p>
                      <a:pPr algn="ctr"/>
                      <a:endParaRPr lang="en-GB"/>
                    </a:p>
                  </a:txBody>
                  <a:tcPr/>
                </a:tc>
                <a:tc>
                  <a:txBody>
                    <a:bodyPr/>
                    <a:lstStyle/>
                    <a:p>
                      <a:pPr algn="ctr"/>
                      <a:endParaRPr lang="en-GB" dirty="0">
                        <a:solidFill>
                          <a:schemeClr val="tx1"/>
                        </a:solidFill>
                      </a:endParaRPr>
                    </a:p>
                  </a:txBody>
                  <a:tcPr/>
                </a:tc>
                <a:tc>
                  <a:txBody>
                    <a:bodyPr/>
                    <a:lstStyle/>
                    <a:p>
                      <a:pPr algn="ctr"/>
                      <a:r>
                        <a:rPr lang="en-GB" dirty="0"/>
                        <a:t>2</a:t>
                      </a:r>
                    </a:p>
                  </a:txBody>
                  <a:tcPr/>
                </a:tc>
                <a:extLst>
                  <a:ext uri="{0D108BD9-81ED-4DB2-BD59-A6C34878D82A}">
                    <a16:rowId xmlns:a16="http://schemas.microsoft.com/office/drawing/2014/main" val="10008"/>
                  </a:ext>
                </a:extLst>
              </a:tr>
              <a:tr h="313149">
                <a:tc>
                  <a:txBody>
                    <a:bodyPr/>
                    <a:lstStyle/>
                    <a:p>
                      <a:pPr algn="ctr"/>
                      <a:endParaRPr lang="en-GB"/>
                    </a:p>
                  </a:txBody>
                  <a:tcPr/>
                </a:tc>
                <a:tc>
                  <a:txBody>
                    <a:bodyPr/>
                    <a:lstStyle/>
                    <a:p>
                      <a:pPr algn="ctr"/>
                      <a:endParaRPr lang="en-GB" dirty="0">
                        <a:solidFill>
                          <a:schemeClr val="tx1"/>
                        </a:solidFill>
                      </a:endParaRPr>
                    </a:p>
                  </a:txBody>
                  <a:tcPr/>
                </a:tc>
                <a:tc>
                  <a:txBody>
                    <a:bodyPr/>
                    <a:lstStyle/>
                    <a:p>
                      <a:pPr algn="ctr"/>
                      <a:r>
                        <a:rPr lang="en-GB" dirty="0"/>
                        <a:t>6</a:t>
                      </a:r>
                    </a:p>
                  </a:txBody>
                  <a:tcPr/>
                </a:tc>
                <a:extLst>
                  <a:ext uri="{0D108BD9-81ED-4DB2-BD59-A6C34878D82A}">
                    <a16:rowId xmlns:a16="http://schemas.microsoft.com/office/drawing/2014/main" val="10009"/>
                  </a:ext>
                </a:extLst>
              </a:tr>
              <a:tr h="313149">
                <a:tc>
                  <a:txBody>
                    <a:bodyPr/>
                    <a:lstStyle/>
                    <a:p>
                      <a:pPr algn="ctr"/>
                      <a:r>
                        <a:rPr lang="en-GB" dirty="0"/>
                        <a:t>9</a:t>
                      </a:r>
                    </a:p>
                  </a:txBody>
                  <a:tcPr/>
                </a:tc>
                <a:tc>
                  <a:txBody>
                    <a:bodyPr/>
                    <a:lstStyle/>
                    <a:p>
                      <a:pPr algn="ctr"/>
                      <a:endParaRPr lang="en-GB" dirty="0">
                        <a:solidFill>
                          <a:schemeClr val="tx1"/>
                        </a:solidFill>
                      </a:endParaRPr>
                    </a:p>
                  </a:txBody>
                  <a:tcPr/>
                </a:tc>
                <a:tc>
                  <a:txBody>
                    <a:bodyPr/>
                    <a:lstStyle/>
                    <a:p>
                      <a:pPr algn="ctr"/>
                      <a:endParaRPr lang="en-GB" dirty="0"/>
                    </a:p>
                  </a:txBody>
                  <a:tcPr/>
                </a:tc>
                <a:extLst>
                  <a:ext uri="{0D108BD9-81ED-4DB2-BD59-A6C34878D82A}">
                    <a16:rowId xmlns:a16="http://schemas.microsoft.com/office/drawing/2014/main" val="10010"/>
                  </a:ext>
                </a:extLst>
              </a:tr>
              <a:tr h="313149">
                <a:tc>
                  <a:txBody>
                    <a:bodyPr/>
                    <a:lstStyle/>
                    <a:p>
                      <a:pPr algn="ctr"/>
                      <a:r>
                        <a:rPr lang="en-GB" dirty="0"/>
                        <a:t>13</a:t>
                      </a:r>
                    </a:p>
                  </a:txBody>
                  <a:tcPr/>
                </a:tc>
                <a:tc>
                  <a:txBody>
                    <a:bodyPr/>
                    <a:lstStyle/>
                    <a:p>
                      <a:pPr algn="ctr"/>
                      <a:endParaRPr lang="en-GB" dirty="0">
                        <a:solidFill>
                          <a:schemeClr val="tx1"/>
                        </a:solidFill>
                      </a:endParaRPr>
                    </a:p>
                  </a:txBody>
                  <a:tcPr/>
                </a:tc>
                <a:tc>
                  <a:txBody>
                    <a:bodyPr/>
                    <a:lstStyle/>
                    <a:p>
                      <a:pPr algn="ctr"/>
                      <a:endParaRPr lang="en-GB" dirty="0"/>
                    </a:p>
                  </a:txBody>
                  <a:tcPr/>
                </a:tc>
                <a:extLst>
                  <a:ext uri="{0D108BD9-81ED-4DB2-BD59-A6C34878D82A}">
                    <a16:rowId xmlns:a16="http://schemas.microsoft.com/office/drawing/2014/main" val="10011"/>
                  </a:ext>
                </a:extLst>
              </a:tr>
              <a:tr h="313149">
                <a:tc>
                  <a:txBody>
                    <a:bodyPr/>
                    <a:lstStyle/>
                    <a:p>
                      <a:pPr algn="ctr"/>
                      <a:endParaRPr lang="en-GB" dirty="0"/>
                    </a:p>
                  </a:txBody>
                  <a:tcPr>
                    <a:solidFill>
                      <a:schemeClr val="bg2">
                        <a:lumMod val="75000"/>
                      </a:schemeClr>
                    </a:solidFill>
                  </a:tcPr>
                </a:tc>
                <a:tc>
                  <a:txBody>
                    <a:bodyPr/>
                    <a:lstStyle/>
                    <a:p>
                      <a:pPr algn="ctr"/>
                      <a:r>
                        <a:rPr lang="en-GB" dirty="0">
                          <a:solidFill>
                            <a:schemeClr val="tx1"/>
                          </a:solidFill>
                        </a:rPr>
                        <a:t>0</a:t>
                      </a:r>
                    </a:p>
                  </a:txBody>
                  <a:tcPr>
                    <a:solidFill>
                      <a:schemeClr val="bg2">
                        <a:lumMod val="75000"/>
                      </a:schemeClr>
                    </a:solidFill>
                  </a:tcPr>
                </a:tc>
                <a:tc>
                  <a:txBody>
                    <a:bodyPr/>
                    <a:lstStyle/>
                    <a:p>
                      <a:pPr algn="ctr"/>
                      <a:endParaRPr lang="en-GB" dirty="0"/>
                    </a:p>
                  </a:txBody>
                  <a:tcPr>
                    <a:solidFill>
                      <a:schemeClr val="bg2">
                        <a:lumMod val="75000"/>
                      </a:schemeClr>
                    </a:solidFill>
                  </a:tcPr>
                </a:tc>
                <a:extLst>
                  <a:ext uri="{0D108BD9-81ED-4DB2-BD59-A6C34878D82A}">
                    <a16:rowId xmlns:a16="http://schemas.microsoft.com/office/drawing/2014/main" val="10012"/>
                  </a:ext>
                </a:extLst>
              </a:tr>
              <a:tr h="313149">
                <a:tc>
                  <a:txBody>
                    <a:bodyPr/>
                    <a:lstStyle/>
                    <a:p>
                      <a:pPr algn="ctr"/>
                      <a:endParaRPr lang="en-GB"/>
                    </a:p>
                  </a:txBody>
                  <a:tcPr/>
                </a:tc>
                <a:tc>
                  <a:txBody>
                    <a:bodyPr/>
                    <a:lstStyle/>
                    <a:p>
                      <a:pPr algn="ctr"/>
                      <a:endParaRPr lang="en-GB"/>
                    </a:p>
                  </a:txBody>
                  <a:tcPr/>
                </a:tc>
                <a:tc>
                  <a:txBody>
                    <a:bodyPr/>
                    <a:lstStyle/>
                    <a:p>
                      <a:pPr algn="ctr"/>
                      <a:r>
                        <a:rPr lang="en-GB" dirty="0"/>
                        <a:t>8</a:t>
                      </a:r>
                    </a:p>
                  </a:txBody>
                  <a:tcPr/>
                </a:tc>
                <a:extLst>
                  <a:ext uri="{0D108BD9-81ED-4DB2-BD59-A6C34878D82A}">
                    <a16:rowId xmlns:a16="http://schemas.microsoft.com/office/drawing/2014/main" val="10013"/>
                  </a:ext>
                </a:extLst>
              </a:tr>
              <a:tr h="313149">
                <a:tc>
                  <a:txBody>
                    <a:bodyPr/>
                    <a:lstStyle/>
                    <a:p>
                      <a:pPr algn="ctr"/>
                      <a:endParaRPr lang="en-GB"/>
                    </a:p>
                  </a:txBody>
                  <a:tcPr/>
                </a:tc>
                <a:tc>
                  <a:txBody>
                    <a:bodyPr/>
                    <a:lstStyle/>
                    <a:p>
                      <a:pPr algn="ctr"/>
                      <a:endParaRPr lang="en-GB"/>
                    </a:p>
                  </a:txBody>
                  <a:tcPr/>
                </a:tc>
                <a:tc>
                  <a:txBody>
                    <a:bodyPr/>
                    <a:lstStyle/>
                    <a:p>
                      <a:pPr algn="ctr"/>
                      <a:r>
                        <a:rPr lang="en-GB" dirty="0"/>
                        <a:t>10</a:t>
                      </a:r>
                    </a:p>
                  </a:txBody>
                  <a:tcPr/>
                </a:tc>
                <a:extLst>
                  <a:ext uri="{0D108BD9-81ED-4DB2-BD59-A6C34878D82A}">
                    <a16:rowId xmlns:a16="http://schemas.microsoft.com/office/drawing/2014/main" val="10014"/>
                  </a:ext>
                </a:extLst>
              </a:tr>
              <a:tr h="313149">
                <a:tc>
                  <a:txBody>
                    <a:bodyPr/>
                    <a:lstStyle/>
                    <a:p>
                      <a:pPr algn="ctr"/>
                      <a:r>
                        <a:rPr lang="en-GB" dirty="0"/>
                        <a:t>11</a:t>
                      </a:r>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10015"/>
                  </a:ext>
                </a:extLst>
              </a:tr>
              <a:tr h="313149">
                <a:tc>
                  <a:txBody>
                    <a:bodyPr/>
                    <a:lstStyle/>
                    <a:p>
                      <a:pPr algn="ctr"/>
                      <a:endParaRPr lang="en-GB"/>
                    </a:p>
                  </a:txBody>
                  <a:tcPr/>
                </a:tc>
                <a:tc>
                  <a:txBody>
                    <a:bodyPr/>
                    <a:lstStyle/>
                    <a:p>
                      <a:pPr algn="ctr"/>
                      <a:endParaRPr lang="en-GB"/>
                    </a:p>
                  </a:txBody>
                  <a:tcPr/>
                </a:tc>
                <a:tc>
                  <a:txBody>
                    <a:bodyPr/>
                    <a:lstStyle/>
                    <a:p>
                      <a:pPr algn="ctr"/>
                      <a:r>
                        <a:rPr lang="en-GB" dirty="0"/>
                        <a:t>12</a:t>
                      </a:r>
                    </a:p>
                  </a:txBody>
                  <a:tcPr/>
                </a:tc>
                <a:extLst>
                  <a:ext uri="{0D108BD9-81ED-4DB2-BD59-A6C34878D82A}">
                    <a16:rowId xmlns:a16="http://schemas.microsoft.com/office/drawing/2014/main" val="10016"/>
                  </a:ext>
                </a:extLst>
              </a:tr>
              <a:tr h="313149">
                <a:tc>
                  <a:txBody>
                    <a:bodyPr/>
                    <a:lstStyle/>
                    <a:p>
                      <a:pPr algn="ctr"/>
                      <a:endParaRPr lang="en-GB"/>
                    </a:p>
                  </a:txBody>
                  <a:tcPr/>
                </a:tc>
                <a:tc>
                  <a:txBody>
                    <a:bodyPr/>
                    <a:lstStyle/>
                    <a:p>
                      <a:pPr algn="ctr"/>
                      <a:endParaRPr lang="en-GB"/>
                    </a:p>
                  </a:txBody>
                  <a:tcPr/>
                </a:tc>
                <a:tc>
                  <a:txBody>
                    <a:bodyPr/>
                    <a:lstStyle/>
                    <a:p>
                      <a:pPr algn="ctr"/>
                      <a:r>
                        <a:rPr lang="en-GB" dirty="0"/>
                        <a:t>14</a:t>
                      </a:r>
                    </a:p>
                  </a:txBody>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529874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Pairing</a:t>
            </a:r>
          </a:p>
        </p:txBody>
      </p:sp>
      <p:sp>
        <p:nvSpPr>
          <p:cNvPr id="3" name="Content Placeholder 2"/>
          <p:cNvSpPr>
            <a:spLocks noGrp="1"/>
          </p:cNvSpPr>
          <p:nvPr>
            <p:ph idx="1"/>
          </p:nvPr>
        </p:nvSpPr>
        <p:spPr/>
        <p:txBody>
          <a:bodyPr/>
          <a:lstStyle/>
          <a:p>
            <a:r>
              <a:rPr lang="en-GB" dirty="0"/>
              <a:t>Round 2 Pairing</a:t>
            </a:r>
          </a:p>
          <a:p>
            <a:r>
              <a:rPr lang="en-GB" dirty="0"/>
              <a:t>Round 2 results and leader board</a:t>
            </a:r>
          </a:p>
          <a:p>
            <a:endParaRPr lang="en-GB" dirty="0"/>
          </a:p>
        </p:txBody>
      </p:sp>
      <p:sp>
        <p:nvSpPr>
          <p:cNvPr id="4" name="Footer Placeholder 3"/>
          <p:cNvSpPr>
            <a:spLocks noGrp="1"/>
          </p:cNvSpPr>
          <p:nvPr>
            <p:ph type="ftr" sz="quarter" idx="11"/>
          </p:nvPr>
        </p:nvSpPr>
        <p:spPr/>
        <p:txBody>
          <a:bodyPr/>
          <a:lstStyle/>
          <a:p>
            <a:r>
              <a:rPr lang="en-US"/>
              <a:t>FIDE Arbiter Seminar</a:t>
            </a:r>
            <a:endParaRPr lang="en-US" dirty="0"/>
          </a:p>
        </p:txBody>
      </p:sp>
      <p:pic>
        <p:nvPicPr>
          <p:cNvPr id="6" name="Picture 5"/>
          <p:cNvPicPr>
            <a:picLocks noChangeAspect="1"/>
          </p:cNvPicPr>
          <p:nvPr/>
        </p:nvPicPr>
        <p:blipFill>
          <a:blip r:embed="rId2"/>
          <a:stretch>
            <a:fillRect/>
          </a:stretch>
        </p:blipFill>
        <p:spPr>
          <a:xfrm>
            <a:off x="6096000" y="594367"/>
            <a:ext cx="4827058" cy="1676813"/>
          </a:xfrm>
          <a:prstGeom prst="rect">
            <a:avLst/>
          </a:prstGeom>
        </p:spPr>
      </p:pic>
      <p:pic>
        <p:nvPicPr>
          <p:cNvPr id="7" name="Picture 6"/>
          <p:cNvPicPr>
            <a:picLocks noChangeAspect="1"/>
          </p:cNvPicPr>
          <p:nvPr/>
        </p:nvPicPr>
        <p:blipFill>
          <a:blip r:embed="rId3"/>
          <a:stretch>
            <a:fillRect/>
          </a:stretch>
        </p:blipFill>
        <p:spPr>
          <a:xfrm>
            <a:off x="906887" y="2874105"/>
            <a:ext cx="4827058" cy="1702219"/>
          </a:xfrm>
          <a:prstGeom prst="rect">
            <a:avLst/>
          </a:prstGeom>
        </p:spPr>
      </p:pic>
      <p:pic>
        <p:nvPicPr>
          <p:cNvPr id="8" name="Picture 7"/>
          <p:cNvPicPr>
            <a:picLocks noChangeAspect="1"/>
          </p:cNvPicPr>
          <p:nvPr/>
        </p:nvPicPr>
        <p:blipFill>
          <a:blip r:embed="rId4"/>
          <a:stretch>
            <a:fillRect/>
          </a:stretch>
        </p:blipFill>
        <p:spPr>
          <a:xfrm>
            <a:off x="6096000" y="2871809"/>
            <a:ext cx="5741658" cy="3556876"/>
          </a:xfrm>
          <a:prstGeom prst="rect">
            <a:avLst/>
          </a:prstGeom>
        </p:spPr>
      </p:pic>
    </p:spTree>
    <p:extLst>
      <p:ext uri="{BB962C8B-B14F-4D97-AF65-F5344CB8AC3E}">
        <p14:creationId xmlns:p14="http://schemas.microsoft.com/office/powerpoint/2010/main" val="492815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Pairing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11111221"/>
              </p:ext>
            </p:extLst>
          </p:nvPr>
        </p:nvGraphicFramePr>
        <p:xfrm>
          <a:off x="8681720" y="-60960"/>
          <a:ext cx="3356019" cy="6918960"/>
        </p:xfrm>
        <a:graphic>
          <a:graphicData uri="http://schemas.openxmlformats.org/drawingml/2006/table">
            <a:tbl>
              <a:tblPr firstRow="1" bandRow="1">
                <a:tableStyleId>{5C22544A-7EE6-4342-B048-85BDC9FD1C3A}</a:tableStyleId>
              </a:tblPr>
              <a:tblGrid>
                <a:gridCol w="1118673">
                  <a:extLst>
                    <a:ext uri="{9D8B030D-6E8A-4147-A177-3AD203B41FA5}">
                      <a16:colId xmlns:a16="http://schemas.microsoft.com/office/drawing/2014/main" val="20000"/>
                    </a:ext>
                  </a:extLst>
                </a:gridCol>
                <a:gridCol w="1118673">
                  <a:extLst>
                    <a:ext uri="{9D8B030D-6E8A-4147-A177-3AD203B41FA5}">
                      <a16:colId xmlns:a16="http://schemas.microsoft.com/office/drawing/2014/main" val="20001"/>
                    </a:ext>
                  </a:extLst>
                </a:gridCol>
                <a:gridCol w="1118673">
                  <a:extLst>
                    <a:ext uri="{9D8B030D-6E8A-4147-A177-3AD203B41FA5}">
                      <a16:colId xmlns:a16="http://schemas.microsoft.com/office/drawing/2014/main" val="20002"/>
                    </a:ext>
                  </a:extLst>
                </a:gridCol>
              </a:tblGrid>
              <a:tr h="328818">
                <a:tc>
                  <a:txBody>
                    <a:bodyPr/>
                    <a:lstStyle/>
                    <a:p>
                      <a:pPr algn="ctr"/>
                      <a:r>
                        <a:rPr lang="en-GB" sz="1700" dirty="0"/>
                        <a:t>White</a:t>
                      </a:r>
                    </a:p>
                  </a:txBody>
                  <a:tcPr/>
                </a:tc>
                <a:tc>
                  <a:txBody>
                    <a:bodyPr/>
                    <a:lstStyle/>
                    <a:p>
                      <a:pPr algn="ctr"/>
                      <a:r>
                        <a:rPr lang="en-GB" sz="1700" dirty="0"/>
                        <a:t>Pts</a:t>
                      </a:r>
                    </a:p>
                  </a:txBody>
                  <a:tcPr/>
                </a:tc>
                <a:tc>
                  <a:txBody>
                    <a:bodyPr/>
                    <a:lstStyle/>
                    <a:p>
                      <a:pPr algn="ctr"/>
                      <a:r>
                        <a:rPr lang="en-GB" sz="1700" dirty="0"/>
                        <a:t>Black</a:t>
                      </a:r>
                    </a:p>
                  </a:txBody>
                  <a:tcPr/>
                </a:tc>
                <a:extLst>
                  <a:ext uri="{0D108BD9-81ED-4DB2-BD59-A6C34878D82A}">
                    <a16:rowId xmlns:a16="http://schemas.microsoft.com/office/drawing/2014/main" val="10000"/>
                  </a:ext>
                </a:extLst>
              </a:tr>
              <a:tr h="328818">
                <a:tc>
                  <a:txBody>
                    <a:bodyPr/>
                    <a:lstStyle/>
                    <a:p>
                      <a:pPr algn="ctr"/>
                      <a:endParaRPr lang="en-GB" sz="1700" dirty="0"/>
                    </a:p>
                  </a:txBody>
                  <a:tcPr>
                    <a:solidFill>
                      <a:schemeClr val="bg2">
                        <a:lumMod val="75000"/>
                      </a:schemeClr>
                    </a:solidFill>
                  </a:tcPr>
                </a:tc>
                <a:tc>
                  <a:txBody>
                    <a:bodyPr/>
                    <a:lstStyle/>
                    <a:p>
                      <a:pPr algn="ctr"/>
                      <a:r>
                        <a:rPr lang="en-GB" sz="1700" dirty="0">
                          <a:solidFill>
                            <a:schemeClr val="tx1"/>
                          </a:solidFill>
                        </a:rPr>
                        <a:t>2</a:t>
                      </a:r>
                    </a:p>
                  </a:txBody>
                  <a:tcPr>
                    <a:solidFill>
                      <a:schemeClr val="bg2">
                        <a:lumMod val="75000"/>
                      </a:schemeClr>
                    </a:solidFill>
                  </a:tcPr>
                </a:tc>
                <a:tc>
                  <a:txBody>
                    <a:bodyPr/>
                    <a:lstStyle/>
                    <a:p>
                      <a:pPr algn="ctr"/>
                      <a:endParaRPr lang="en-GB" sz="1700" dirty="0"/>
                    </a:p>
                  </a:txBody>
                  <a:tcPr>
                    <a:solidFill>
                      <a:schemeClr val="bg2">
                        <a:lumMod val="75000"/>
                      </a:schemeClr>
                    </a:solidFill>
                  </a:tcPr>
                </a:tc>
                <a:extLst>
                  <a:ext uri="{0D108BD9-81ED-4DB2-BD59-A6C34878D82A}">
                    <a16:rowId xmlns:a16="http://schemas.microsoft.com/office/drawing/2014/main" val="10001"/>
                  </a:ext>
                </a:extLst>
              </a:tr>
              <a:tr h="328818">
                <a:tc>
                  <a:txBody>
                    <a:bodyPr/>
                    <a:lstStyle/>
                    <a:p>
                      <a:pPr algn="ctr"/>
                      <a:endParaRPr lang="en-GB" sz="1700"/>
                    </a:p>
                  </a:txBody>
                  <a:tcPr/>
                </a:tc>
                <a:tc>
                  <a:txBody>
                    <a:bodyPr/>
                    <a:lstStyle/>
                    <a:p>
                      <a:pPr algn="ctr"/>
                      <a:endParaRPr lang="en-GB" sz="1700" dirty="0">
                        <a:solidFill>
                          <a:schemeClr val="tx1"/>
                        </a:solidFill>
                      </a:endParaRPr>
                    </a:p>
                  </a:txBody>
                  <a:tcPr/>
                </a:tc>
                <a:tc>
                  <a:txBody>
                    <a:bodyPr/>
                    <a:lstStyle/>
                    <a:p>
                      <a:pPr algn="ctr"/>
                      <a:r>
                        <a:rPr lang="en-GB" sz="1700" dirty="0"/>
                        <a:t>1</a:t>
                      </a:r>
                    </a:p>
                  </a:txBody>
                  <a:tcPr/>
                </a:tc>
                <a:extLst>
                  <a:ext uri="{0D108BD9-81ED-4DB2-BD59-A6C34878D82A}">
                    <a16:rowId xmlns:a16="http://schemas.microsoft.com/office/drawing/2014/main" val="10002"/>
                  </a:ext>
                </a:extLst>
              </a:tr>
              <a:tr h="328818">
                <a:tc>
                  <a:txBody>
                    <a:bodyPr/>
                    <a:lstStyle/>
                    <a:p>
                      <a:pPr algn="ctr"/>
                      <a:endParaRPr lang="en-GB" sz="1700" dirty="0"/>
                    </a:p>
                  </a:txBody>
                  <a:tcPr>
                    <a:solidFill>
                      <a:schemeClr val="bg2">
                        <a:lumMod val="75000"/>
                      </a:schemeClr>
                    </a:solidFill>
                  </a:tcPr>
                </a:tc>
                <a:tc>
                  <a:txBody>
                    <a:bodyPr/>
                    <a:lstStyle/>
                    <a:p>
                      <a:pPr algn="ctr"/>
                      <a:r>
                        <a:rPr lang="en-GB" sz="1700" dirty="0">
                          <a:solidFill>
                            <a:schemeClr val="tx1"/>
                          </a:solidFill>
                        </a:rPr>
                        <a:t>1½ </a:t>
                      </a:r>
                    </a:p>
                  </a:txBody>
                  <a:tcPr>
                    <a:solidFill>
                      <a:schemeClr val="bg2">
                        <a:lumMod val="75000"/>
                      </a:schemeClr>
                    </a:solidFill>
                  </a:tcPr>
                </a:tc>
                <a:tc>
                  <a:txBody>
                    <a:bodyPr/>
                    <a:lstStyle/>
                    <a:p>
                      <a:pPr algn="ctr"/>
                      <a:endParaRPr lang="en-GB" sz="1700" dirty="0"/>
                    </a:p>
                  </a:txBody>
                  <a:tcPr>
                    <a:solidFill>
                      <a:schemeClr val="bg2">
                        <a:lumMod val="75000"/>
                      </a:schemeClr>
                    </a:solidFill>
                  </a:tcPr>
                </a:tc>
                <a:extLst>
                  <a:ext uri="{0D108BD9-81ED-4DB2-BD59-A6C34878D82A}">
                    <a16:rowId xmlns:a16="http://schemas.microsoft.com/office/drawing/2014/main" val="10003"/>
                  </a:ext>
                </a:extLst>
              </a:tr>
              <a:tr h="328818">
                <a:tc>
                  <a:txBody>
                    <a:bodyPr/>
                    <a:lstStyle/>
                    <a:p>
                      <a:pPr algn="ctr"/>
                      <a:r>
                        <a:rPr lang="en-GB" sz="1700" dirty="0"/>
                        <a:t>2^</a:t>
                      </a:r>
                    </a:p>
                  </a:txBody>
                  <a:tcPr/>
                </a:tc>
                <a:tc>
                  <a:txBody>
                    <a:bodyPr/>
                    <a:lstStyle/>
                    <a:p>
                      <a:pPr algn="ctr"/>
                      <a:endParaRPr lang="en-GB" sz="1700" dirty="0">
                        <a:solidFill>
                          <a:schemeClr val="tx1"/>
                        </a:solidFill>
                      </a:endParaRPr>
                    </a:p>
                  </a:txBody>
                  <a:tcPr/>
                </a:tc>
                <a:tc>
                  <a:txBody>
                    <a:bodyPr/>
                    <a:lstStyle/>
                    <a:p>
                      <a:pPr algn="ctr"/>
                      <a:endParaRPr lang="en-GB" sz="1700"/>
                    </a:p>
                  </a:txBody>
                  <a:tcPr/>
                </a:tc>
                <a:extLst>
                  <a:ext uri="{0D108BD9-81ED-4DB2-BD59-A6C34878D82A}">
                    <a16:rowId xmlns:a16="http://schemas.microsoft.com/office/drawing/2014/main" val="10004"/>
                  </a:ext>
                </a:extLst>
              </a:tr>
              <a:tr h="328818">
                <a:tc>
                  <a:txBody>
                    <a:bodyPr/>
                    <a:lstStyle/>
                    <a:p>
                      <a:pPr algn="ctr"/>
                      <a:endParaRPr lang="en-GB" sz="1700"/>
                    </a:p>
                  </a:txBody>
                  <a:tcPr/>
                </a:tc>
                <a:tc>
                  <a:txBody>
                    <a:bodyPr/>
                    <a:lstStyle/>
                    <a:p>
                      <a:pPr algn="ctr"/>
                      <a:endParaRPr lang="en-GB" sz="1700" dirty="0">
                        <a:solidFill>
                          <a:schemeClr val="tx1"/>
                        </a:solidFill>
                      </a:endParaRPr>
                    </a:p>
                  </a:txBody>
                  <a:tcPr/>
                </a:tc>
                <a:tc>
                  <a:txBody>
                    <a:bodyPr/>
                    <a:lstStyle/>
                    <a:p>
                      <a:pPr algn="ctr"/>
                      <a:r>
                        <a:rPr lang="en-GB" sz="1700" dirty="0"/>
                        <a:t>3</a:t>
                      </a:r>
                    </a:p>
                  </a:txBody>
                  <a:tcPr/>
                </a:tc>
                <a:extLst>
                  <a:ext uri="{0D108BD9-81ED-4DB2-BD59-A6C34878D82A}">
                    <a16:rowId xmlns:a16="http://schemas.microsoft.com/office/drawing/2014/main" val="10005"/>
                  </a:ext>
                </a:extLst>
              </a:tr>
              <a:tr h="328818">
                <a:tc>
                  <a:txBody>
                    <a:bodyPr/>
                    <a:lstStyle/>
                    <a:p>
                      <a:pPr algn="ctr"/>
                      <a:r>
                        <a:rPr lang="en-GB" sz="1700" dirty="0"/>
                        <a:t>5</a:t>
                      </a:r>
                    </a:p>
                  </a:txBody>
                  <a:tcPr/>
                </a:tc>
                <a:tc>
                  <a:txBody>
                    <a:bodyPr/>
                    <a:lstStyle/>
                    <a:p>
                      <a:pPr algn="ctr"/>
                      <a:endParaRPr lang="en-GB" sz="1700" dirty="0">
                        <a:solidFill>
                          <a:schemeClr val="tx1"/>
                        </a:solidFill>
                      </a:endParaRPr>
                    </a:p>
                  </a:txBody>
                  <a:tcPr/>
                </a:tc>
                <a:tc>
                  <a:txBody>
                    <a:bodyPr/>
                    <a:lstStyle/>
                    <a:p>
                      <a:pPr algn="ctr"/>
                      <a:endParaRPr lang="en-GB" sz="1700"/>
                    </a:p>
                  </a:txBody>
                  <a:tcPr/>
                </a:tc>
                <a:extLst>
                  <a:ext uri="{0D108BD9-81ED-4DB2-BD59-A6C34878D82A}">
                    <a16:rowId xmlns:a16="http://schemas.microsoft.com/office/drawing/2014/main" val="10006"/>
                  </a:ext>
                </a:extLst>
              </a:tr>
              <a:tr h="328818">
                <a:tc>
                  <a:txBody>
                    <a:bodyPr/>
                    <a:lstStyle/>
                    <a:p>
                      <a:pPr algn="ctr"/>
                      <a:endParaRPr lang="en-GB" sz="1700" dirty="0"/>
                    </a:p>
                  </a:txBody>
                  <a:tcPr>
                    <a:solidFill>
                      <a:schemeClr val="bg2">
                        <a:lumMod val="75000"/>
                      </a:schemeClr>
                    </a:solidFill>
                  </a:tcPr>
                </a:tc>
                <a:tc>
                  <a:txBody>
                    <a:bodyPr/>
                    <a:lstStyle/>
                    <a:p>
                      <a:pPr algn="ctr"/>
                      <a:r>
                        <a:rPr lang="en-GB" sz="1700" dirty="0">
                          <a:solidFill>
                            <a:schemeClr val="tx1"/>
                          </a:solidFill>
                        </a:rPr>
                        <a:t>1</a:t>
                      </a:r>
                    </a:p>
                  </a:txBody>
                  <a:tcPr>
                    <a:solidFill>
                      <a:schemeClr val="bg2">
                        <a:lumMod val="75000"/>
                      </a:schemeClr>
                    </a:solidFill>
                  </a:tcPr>
                </a:tc>
                <a:tc>
                  <a:txBody>
                    <a:bodyPr/>
                    <a:lstStyle/>
                    <a:p>
                      <a:pPr algn="ctr"/>
                      <a:endParaRPr lang="en-GB" sz="1700" dirty="0"/>
                    </a:p>
                  </a:txBody>
                  <a:tcPr>
                    <a:solidFill>
                      <a:schemeClr val="bg2">
                        <a:lumMod val="75000"/>
                      </a:schemeClr>
                    </a:solidFill>
                  </a:tcPr>
                </a:tc>
                <a:extLst>
                  <a:ext uri="{0D108BD9-81ED-4DB2-BD59-A6C34878D82A}">
                    <a16:rowId xmlns:a16="http://schemas.microsoft.com/office/drawing/2014/main" val="10007"/>
                  </a:ext>
                </a:extLst>
              </a:tr>
              <a:tr h="328818">
                <a:tc>
                  <a:txBody>
                    <a:bodyPr/>
                    <a:lstStyle/>
                    <a:p>
                      <a:pPr algn="ctr"/>
                      <a:r>
                        <a:rPr lang="en-GB" sz="1700" dirty="0"/>
                        <a:t>4</a:t>
                      </a:r>
                    </a:p>
                  </a:txBody>
                  <a:tcPr/>
                </a:tc>
                <a:tc>
                  <a:txBody>
                    <a:bodyPr/>
                    <a:lstStyle/>
                    <a:p>
                      <a:pPr algn="ctr"/>
                      <a:endParaRPr lang="en-GB" sz="1700" dirty="0">
                        <a:solidFill>
                          <a:schemeClr val="tx1"/>
                        </a:solidFill>
                      </a:endParaRPr>
                    </a:p>
                  </a:txBody>
                  <a:tcPr/>
                </a:tc>
                <a:tc>
                  <a:txBody>
                    <a:bodyPr/>
                    <a:lstStyle/>
                    <a:p>
                      <a:pPr algn="ctr"/>
                      <a:endParaRPr lang="en-GB" sz="1700" dirty="0"/>
                    </a:p>
                  </a:txBody>
                  <a:tcPr/>
                </a:tc>
                <a:extLst>
                  <a:ext uri="{0D108BD9-81ED-4DB2-BD59-A6C34878D82A}">
                    <a16:rowId xmlns:a16="http://schemas.microsoft.com/office/drawing/2014/main" val="10008"/>
                  </a:ext>
                </a:extLst>
              </a:tr>
              <a:tr h="328818">
                <a:tc>
                  <a:txBody>
                    <a:bodyPr/>
                    <a:lstStyle/>
                    <a:p>
                      <a:pPr algn="ctr"/>
                      <a:r>
                        <a:rPr lang="en-GB" sz="1700" dirty="0"/>
                        <a:t>6</a:t>
                      </a:r>
                    </a:p>
                  </a:txBody>
                  <a:tcPr/>
                </a:tc>
                <a:tc>
                  <a:txBody>
                    <a:bodyPr/>
                    <a:lstStyle/>
                    <a:p>
                      <a:pPr algn="ctr"/>
                      <a:endParaRPr lang="en-GB" sz="1700" dirty="0">
                        <a:solidFill>
                          <a:schemeClr val="tx1"/>
                        </a:solidFill>
                      </a:endParaRPr>
                    </a:p>
                  </a:txBody>
                  <a:tcPr/>
                </a:tc>
                <a:tc>
                  <a:txBody>
                    <a:bodyPr/>
                    <a:lstStyle/>
                    <a:p>
                      <a:pPr algn="ctr"/>
                      <a:endParaRPr lang="en-GB" sz="1700"/>
                    </a:p>
                  </a:txBody>
                  <a:tcPr/>
                </a:tc>
                <a:extLst>
                  <a:ext uri="{0D108BD9-81ED-4DB2-BD59-A6C34878D82A}">
                    <a16:rowId xmlns:a16="http://schemas.microsoft.com/office/drawing/2014/main" val="10009"/>
                  </a:ext>
                </a:extLst>
              </a:tr>
              <a:tr h="328818">
                <a:tc>
                  <a:txBody>
                    <a:bodyPr/>
                    <a:lstStyle/>
                    <a:p>
                      <a:pPr algn="ctr"/>
                      <a:endParaRPr lang="en-GB" sz="1700" dirty="0"/>
                    </a:p>
                  </a:txBody>
                  <a:tcPr/>
                </a:tc>
                <a:tc>
                  <a:txBody>
                    <a:bodyPr/>
                    <a:lstStyle/>
                    <a:p>
                      <a:pPr algn="ctr"/>
                      <a:endParaRPr lang="en-GB" sz="1700" dirty="0">
                        <a:solidFill>
                          <a:schemeClr val="tx1"/>
                        </a:solidFill>
                      </a:endParaRPr>
                    </a:p>
                  </a:txBody>
                  <a:tcPr/>
                </a:tc>
                <a:tc>
                  <a:txBody>
                    <a:bodyPr/>
                    <a:lstStyle/>
                    <a:p>
                      <a:pPr algn="ctr"/>
                      <a:r>
                        <a:rPr lang="en-GB" sz="1700" dirty="0"/>
                        <a:t>7</a:t>
                      </a:r>
                      <a:r>
                        <a:rPr lang="en-GB" sz="2400" baseline="-25000" dirty="0"/>
                        <a:t>v</a:t>
                      </a:r>
                    </a:p>
                  </a:txBody>
                  <a:tcPr/>
                </a:tc>
                <a:extLst>
                  <a:ext uri="{0D108BD9-81ED-4DB2-BD59-A6C34878D82A}">
                    <a16:rowId xmlns:a16="http://schemas.microsoft.com/office/drawing/2014/main" val="10010"/>
                  </a:ext>
                </a:extLst>
              </a:tr>
              <a:tr h="328818">
                <a:tc>
                  <a:txBody>
                    <a:bodyPr/>
                    <a:lstStyle/>
                    <a:p>
                      <a:pPr algn="ctr"/>
                      <a:r>
                        <a:rPr lang="en-GB" sz="1700" dirty="0"/>
                        <a:t>8^</a:t>
                      </a:r>
                    </a:p>
                  </a:txBody>
                  <a:tcPr/>
                </a:tc>
                <a:tc>
                  <a:txBody>
                    <a:bodyPr/>
                    <a:lstStyle/>
                    <a:p>
                      <a:pPr algn="ctr"/>
                      <a:endParaRPr lang="en-GB" sz="1700" dirty="0">
                        <a:solidFill>
                          <a:schemeClr val="tx1"/>
                        </a:solidFill>
                      </a:endParaRPr>
                    </a:p>
                  </a:txBody>
                  <a:tcPr/>
                </a:tc>
                <a:tc>
                  <a:txBody>
                    <a:bodyPr/>
                    <a:lstStyle/>
                    <a:p>
                      <a:pPr algn="ctr"/>
                      <a:endParaRPr lang="en-GB" sz="1700"/>
                    </a:p>
                  </a:txBody>
                  <a:tcPr/>
                </a:tc>
                <a:extLst>
                  <a:ext uri="{0D108BD9-81ED-4DB2-BD59-A6C34878D82A}">
                    <a16:rowId xmlns:a16="http://schemas.microsoft.com/office/drawing/2014/main" val="10011"/>
                  </a:ext>
                </a:extLst>
              </a:tr>
              <a:tr h="328818">
                <a:tc>
                  <a:txBody>
                    <a:bodyPr/>
                    <a:lstStyle/>
                    <a:p>
                      <a:pPr algn="ctr"/>
                      <a:endParaRPr lang="en-GB" sz="1700"/>
                    </a:p>
                  </a:txBody>
                  <a:tcPr/>
                </a:tc>
                <a:tc>
                  <a:txBody>
                    <a:bodyPr/>
                    <a:lstStyle/>
                    <a:p>
                      <a:pPr algn="ctr"/>
                      <a:endParaRPr lang="en-GB" sz="1700" dirty="0">
                        <a:solidFill>
                          <a:schemeClr val="tx1"/>
                        </a:solidFill>
                      </a:endParaRPr>
                    </a:p>
                  </a:txBody>
                  <a:tcPr/>
                </a:tc>
                <a:tc>
                  <a:txBody>
                    <a:bodyPr/>
                    <a:lstStyle/>
                    <a:p>
                      <a:pPr algn="ctr"/>
                      <a:r>
                        <a:rPr lang="en-GB" sz="1700" dirty="0"/>
                        <a:t>9</a:t>
                      </a:r>
                    </a:p>
                  </a:txBody>
                  <a:tcPr/>
                </a:tc>
                <a:extLst>
                  <a:ext uri="{0D108BD9-81ED-4DB2-BD59-A6C34878D82A}">
                    <a16:rowId xmlns:a16="http://schemas.microsoft.com/office/drawing/2014/main" val="10012"/>
                  </a:ext>
                </a:extLst>
              </a:tr>
              <a:tr h="328818">
                <a:tc>
                  <a:txBody>
                    <a:bodyPr/>
                    <a:lstStyle/>
                    <a:p>
                      <a:pPr algn="ctr"/>
                      <a:endParaRPr lang="en-GB" sz="1700" dirty="0"/>
                    </a:p>
                  </a:txBody>
                  <a:tcPr>
                    <a:solidFill>
                      <a:schemeClr val="bg2">
                        <a:lumMod val="75000"/>
                      </a:schemeClr>
                    </a:solidFill>
                  </a:tcPr>
                </a:tc>
                <a:tc>
                  <a:txBody>
                    <a:bodyPr/>
                    <a:lstStyle/>
                    <a:p>
                      <a:pPr algn="ctr"/>
                      <a:r>
                        <a:rPr lang="en-GB" sz="1700" dirty="0">
                          <a:solidFill>
                            <a:schemeClr val="tx1"/>
                          </a:solidFill>
                        </a:rPr>
                        <a:t>½ </a:t>
                      </a:r>
                    </a:p>
                  </a:txBody>
                  <a:tcPr>
                    <a:solidFill>
                      <a:schemeClr val="bg2">
                        <a:lumMod val="75000"/>
                      </a:schemeClr>
                    </a:solidFill>
                  </a:tcPr>
                </a:tc>
                <a:tc>
                  <a:txBody>
                    <a:bodyPr/>
                    <a:lstStyle/>
                    <a:p>
                      <a:pPr algn="ctr"/>
                      <a:endParaRPr lang="en-GB" sz="1700" dirty="0"/>
                    </a:p>
                  </a:txBody>
                  <a:tcPr>
                    <a:solidFill>
                      <a:schemeClr val="bg2">
                        <a:lumMod val="75000"/>
                      </a:schemeClr>
                    </a:solidFill>
                  </a:tcPr>
                </a:tc>
                <a:extLst>
                  <a:ext uri="{0D108BD9-81ED-4DB2-BD59-A6C34878D82A}">
                    <a16:rowId xmlns:a16="http://schemas.microsoft.com/office/drawing/2014/main" val="10013"/>
                  </a:ext>
                </a:extLst>
              </a:tr>
              <a:tr h="328818">
                <a:tc>
                  <a:txBody>
                    <a:bodyPr/>
                    <a:lstStyle/>
                    <a:p>
                      <a:pPr algn="ctr"/>
                      <a:r>
                        <a:rPr lang="en-GB" sz="1700" dirty="0"/>
                        <a:t>10</a:t>
                      </a:r>
                    </a:p>
                  </a:txBody>
                  <a:tcPr/>
                </a:tc>
                <a:tc>
                  <a:txBody>
                    <a:bodyPr/>
                    <a:lstStyle/>
                    <a:p>
                      <a:pPr algn="ctr"/>
                      <a:endParaRPr lang="en-GB" sz="1700"/>
                    </a:p>
                  </a:txBody>
                  <a:tcPr/>
                </a:tc>
                <a:tc>
                  <a:txBody>
                    <a:bodyPr/>
                    <a:lstStyle/>
                    <a:p>
                      <a:pPr algn="ctr"/>
                      <a:endParaRPr lang="en-GB" sz="1700"/>
                    </a:p>
                  </a:txBody>
                  <a:tcPr/>
                </a:tc>
                <a:extLst>
                  <a:ext uri="{0D108BD9-81ED-4DB2-BD59-A6C34878D82A}">
                    <a16:rowId xmlns:a16="http://schemas.microsoft.com/office/drawing/2014/main" val="10014"/>
                  </a:ext>
                </a:extLst>
              </a:tr>
              <a:tr h="328818">
                <a:tc>
                  <a:txBody>
                    <a:bodyPr/>
                    <a:lstStyle/>
                    <a:p>
                      <a:pPr algn="ctr"/>
                      <a:endParaRPr lang="en-GB" sz="1700"/>
                    </a:p>
                  </a:txBody>
                  <a:tcPr/>
                </a:tc>
                <a:tc>
                  <a:txBody>
                    <a:bodyPr/>
                    <a:lstStyle/>
                    <a:p>
                      <a:pPr algn="ctr"/>
                      <a:endParaRPr lang="en-GB" sz="1700"/>
                    </a:p>
                  </a:txBody>
                  <a:tcPr/>
                </a:tc>
                <a:tc>
                  <a:txBody>
                    <a:bodyPr/>
                    <a:lstStyle/>
                    <a:p>
                      <a:pPr algn="ctr"/>
                      <a:r>
                        <a:rPr lang="en-GB" sz="1700" dirty="0"/>
                        <a:t>11</a:t>
                      </a:r>
                    </a:p>
                  </a:txBody>
                  <a:tcPr/>
                </a:tc>
                <a:extLst>
                  <a:ext uri="{0D108BD9-81ED-4DB2-BD59-A6C34878D82A}">
                    <a16:rowId xmlns:a16="http://schemas.microsoft.com/office/drawing/2014/main" val="10015"/>
                  </a:ext>
                </a:extLst>
              </a:tr>
              <a:tr h="328818">
                <a:tc>
                  <a:txBody>
                    <a:bodyPr/>
                    <a:lstStyle/>
                    <a:p>
                      <a:pPr algn="ctr"/>
                      <a:endParaRPr lang="en-GB" sz="1700"/>
                    </a:p>
                  </a:txBody>
                  <a:tcPr/>
                </a:tc>
                <a:tc>
                  <a:txBody>
                    <a:bodyPr/>
                    <a:lstStyle/>
                    <a:p>
                      <a:pPr algn="ctr"/>
                      <a:endParaRPr lang="en-GB" sz="1700"/>
                    </a:p>
                  </a:txBody>
                  <a:tcPr/>
                </a:tc>
                <a:tc>
                  <a:txBody>
                    <a:bodyPr/>
                    <a:lstStyle/>
                    <a:p>
                      <a:pPr algn="ctr"/>
                      <a:r>
                        <a:rPr lang="en-GB" sz="1700" dirty="0"/>
                        <a:t>12</a:t>
                      </a:r>
                    </a:p>
                  </a:txBody>
                  <a:tcPr/>
                </a:tc>
                <a:extLst>
                  <a:ext uri="{0D108BD9-81ED-4DB2-BD59-A6C34878D82A}">
                    <a16:rowId xmlns:a16="http://schemas.microsoft.com/office/drawing/2014/main" val="10016"/>
                  </a:ext>
                </a:extLst>
              </a:tr>
              <a:tr h="328818">
                <a:tc>
                  <a:txBody>
                    <a:bodyPr/>
                    <a:lstStyle/>
                    <a:p>
                      <a:pPr algn="ctr"/>
                      <a:endParaRPr lang="en-GB" sz="1700"/>
                    </a:p>
                  </a:txBody>
                  <a:tcPr/>
                </a:tc>
                <a:tc>
                  <a:txBody>
                    <a:bodyPr/>
                    <a:lstStyle/>
                    <a:p>
                      <a:pPr algn="ctr"/>
                      <a:endParaRPr lang="en-GB" sz="170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700" dirty="0"/>
                        <a:t>13</a:t>
                      </a:r>
                      <a:r>
                        <a:rPr lang="en-GB" sz="1800" baseline="-25000" dirty="0"/>
                        <a:t>v</a:t>
                      </a:r>
                    </a:p>
                    <a:p>
                      <a:pPr algn="ctr"/>
                      <a:endParaRPr lang="en-GB" sz="1700" dirty="0"/>
                    </a:p>
                  </a:txBody>
                  <a:tcPr/>
                </a:tc>
                <a:extLst>
                  <a:ext uri="{0D108BD9-81ED-4DB2-BD59-A6C34878D82A}">
                    <a16:rowId xmlns:a16="http://schemas.microsoft.com/office/drawing/2014/main" val="10017"/>
                  </a:ext>
                </a:extLst>
              </a:tr>
              <a:tr h="328818">
                <a:tc>
                  <a:txBody>
                    <a:bodyPr/>
                    <a:lstStyle/>
                    <a:p>
                      <a:pPr algn="ctr"/>
                      <a:r>
                        <a:rPr lang="en-GB" sz="1700" dirty="0"/>
                        <a:t>14</a:t>
                      </a:r>
                    </a:p>
                  </a:txBody>
                  <a:tcPr/>
                </a:tc>
                <a:tc>
                  <a:txBody>
                    <a:bodyPr/>
                    <a:lstStyle/>
                    <a:p>
                      <a:pPr algn="ctr"/>
                      <a:endParaRPr lang="en-GB" sz="1700"/>
                    </a:p>
                  </a:txBody>
                  <a:tcPr/>
                </a:tc>
                <a:tc>
                  <a:txBody>
                    <a:bodyPr/>
                    <a:lstStyle/>
                    <a:p>
                      <a:pPr algn="ctr"/>
                      <a:endParaRPr lang="en-GB" sz="1700" dirty="0"/>
                    </a:p>
                  </a:txBody>
                  <a:tcPr/>
                </a:tc>
                <a:extLst>
                  <a:ext uri="{0D108BD9-81ED-4DB2-BD59-A6C34878D82A}">
                    <a16:rowId xmlns:a16="http://schemas.microsoft.com/office/drawing/2014/main" val="10018"/>
                  </a:ext>
                </a:extLst>
              </a:tr>
            </a:tbl>
          </a:graphicData>
        </a:graphic>
      </p:graphicFrame>
      <p:sp>
        <p:nvSpPr>
          <p:cNvPr id="4" name="Footer Placeholder 3"/>
          <p:cNvSpPr>
            <a:spLocks noGrp="1"/>
          </p:cNvSpPr>
          <p:nvPr>
            <p:ph type="ftr" sz="quarter" idx="11"/>
          </p:nvPr>
        </p:nvSpPr>
        <p:spPr/>
        <p:txBody>
          <a:bodyPr/>
          <a:lstStyle/>
          <a:p>
            <a:r>
              <a:rPr lang="en-US"/>
              <a:t>FIDE Arbiter Seminar</a:t>
            </a:r>
            <a:endParaRPr lang="en-US" dirty="0"/>
          </a:p>
        </p:txBody>
      </p:sp>
      <p:sp>
        <p:nvSpPr>
          <p:cNvPr id="3" name="TextBox 2"/>
          <p:cNvSpPr txBox="1"/>
          <p:nvPr/>
        </p:nvSpPr>
        <p:spPr>
          <a:xfrm>
            <a:off x="838200" y="1991360"/>
            <a:ext cx="7635240" cy="2677656"/>
          </a:xfrm>
          <a:prstGeom prst="rect">
            <a:avLst/>
          </a:prstGeom>
          <a:noFill/>
        </p:spPr>
        <p:txBody>
          <a:bodyPr wrap="square" rtlCol="0">
            <a:spAutoFit/>
          </a:bodyPr>
          <a:lstStyle/>
          <a:p>
            <a:r>
              <a:rPr lang="en-GB" sz="2400" dirty="0"/>
              <a:t>Again arranging the players in order firstly by points and then by pin gives this table.</a:t>
            </a:r>
          </a:p>
          <a:p>
            <a:r>
              <a:rPr lang="en-GB" sz="2400" dirty="0"/>
              <a:t>Player 1 is the lone leader and we would like to </a:t>
            </a:r>
            <a:r>
              <a:rPr lang="en-GB" sz="2400" dirty="0" err="1"/>
              <a:t>upfloat</a:t>
            </a:r>
            <a:r>
              <a:rPr lang="en-GB" sz="2400" dirty="0"/>
              <a:t> player 2 to meet him but unfortunately this player had an </a:t>
            </a:r>
            <a:r>
              <a:rPr lang="en-GB" sz="2400" dirty="0" err="1"/>
              <a:t>upfloat</a:t>
            </a:r>
            <a:r>
              <a:rPr lang="en-GB" sz="2400" dirty="0"/>
              <a:t> in the previous round so we should </a:t>
            </a:r>
            <a:r>
              <a:rPr lang="en-GB" sz="2400" dirty="0" err="1"/>
              <a:t>upfloat</a:t>
            </a:r>
            <a:r>
              <a:rPr lang="en-GB" sz="2400" dirty="0"/>
              <a:t> 5 instead as he is due the appropriate colour.</a:t>
            </a:r>
          </a:p>
          <a:p>
            <a:r>
              <a:rPr lang="en-GB" sz="2400" dirty="0"/>
              <a:t>Players 2 and 3 can play so are paired together.</a:t>
            </a:r>
          </a:p>
        </p:txBody>
      </p:sp>
    </p:spTree>
    <p:extLst>
      <p:ext uri="{BB962C8B-B14F-4D97-AF65-F5344CB8AC3E}">
        <p14:creationId xmlns:p14="http://schemas.microsoft.com/office/powerpoint/2010/main" val="1014148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3115"/>
          </a:xfrm>
        </p:spPr>
        <p:txBody>
          <a:bodyPr>
            <a:normAutofit fontScale="90000"/>
          </a:bodyPr>
          <a:lstStyle/>
          <a:p>
            <a:r>
              <a:rPr lang="en-GB" dirty="0"/>
              <a:t>Pairing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11703856"/>
              </p:ext>
            </p:extLst>
          </p:nvPr>
        </p:nvGraphicFramePr>
        <p:xfrm>
          <a:off x="9125757" y="119985"/>
          <a:ext cx="2825838" cy="6918960"/>
        </p:xfrm>
        <a:graphic>
          <a:graphicData uri="http://schemas.openxmlformats.org/drawingml/2006/table">
            <a:tbl>
              <a:tblPr firstRow="1" bandRow="1">
                <a:tableStyleId>{5C22544A-7EE6-4342-B048-85BDC9FD1C3A}</a:tableStyleId>
              </a:tblPr>
              <a:tblGrid>
                <a:gridCol w="941946">
                  <a:extLst>
                    <a:ext uri="{9D8B030D-6E8A-4147-A177-3AD203B41FA5}">
                      <a16:colId xmlns:a16="http://schemas.microsoft.com/office/drawing/2014/main" val="20000"/>
                    </a:ext>
                  </a:extLst>
                </a:gridCol>
                <a:gridCol w="941946">
                  <a:extLst>
                    <a:ext uri="{9D8B030D-6E8A-4147-A177-3AD203B41FA5}">
                      <a16:colId xmlns:a16="http://schemas.microsoft.com/office/drawing/2014/main" val="20001"/>
                    </a:ext>
                  </a:extLst>
                </a:gridCol>
                <a:gridCol w="941946">
                  <a:extLst>
                    <a:ext uri="{9D8B030D-6E8A-4147-A177-3AD203B41FA5}">
                      <a16:colId xmlns:a16="http://schemas.microsoft.com/office/drawing/2014/main" val="20002"/>
                    </a:ext>
                  </a:extLst>
                </a:gridCol>
              </a:tblGrid>
              <a:tr h="315939">
                <a:tc>
                  <a:txBody>
                    <a:bodyPr/>
                    <a:lstStyle/>
                    <a:p>
                      <a:pPr algn="ctr"/>
                      <a:r>
                        <a:rPr lang="en-GB" sz="1700" dirty="0"/>
                        <a:t>White</a:t>
                      </a:r>
                    </a:p>
                  </a:txBody>
                  <a:tcPr/>
                </a:tc>
                <a:tc>
                  <a:txBody>
                    <a:bodyPr/>
                    <a:lstStyle/>
                    <a:p>
                      <a:pPr algn="ctr"/>
                      <a:r>
                        <a:rPr lang="en-GB" sz="1700" dirty="0"/>
                        <a:t>Pts</a:t>
                      </a:r>
                    </a:p>
                  </a:txBody>
                  <a:tcPr/>
                </a:tc>
                <a:tc>
                  <a:txBody>
                    <a:bodyPr/>
                    <a:lstStyle/>
                    <a:p>
                      <a:pPr algn="ctr"/>
                      <a:r>
                        <a:rPr lang="en-GB" sz="1700" dirty="0"/>
                        <a:t>Black</a:t>
                      </a:r>
                    </a:p>
                  </a:txBody>
                  <a:tcPr/>
                </a:tc>
                <a:extLst>
                  <a:ext uri="{0D108BD9-81ED-4DB2-BD59-A6C34878D82A}">
                    <a16:rowId xmlns:a16="http://schemas.microsoft.com/office/drawing/2014/main" val="10000"/>
                  </a:ext>
                </a:extLst>
              </a:tr>
              <a:tr h="315939">
                <a:tc>
                  <a:txBody>
                    <a:bodyPr/>
                    <a:lstStyle/>
                    <a:p>
                      <a:pPr algn="ctr"/>
                      <a:endParaRPr lang="en-GB" sz="1700"/>
                    </a:p>
                  </a:txBody>
                  <a:tcPr/>
                </a:tc>
                <a:tc>
                  <a:txBody>
                    <a:bodyPr/>
                    <a:lstStyle/>
                    <a:p>
                      <a:pPr algn="ctr"/>
                      <a:r>
                        <a:rPr lang="en-GB" sz="1700" dirty="0"/>
                        <a:t>2</a:t>
                      </a:r>
                    </a:p>
                  </a:txBody>
                  <a:tcPr/>
                </a:tc>
                <a:tc>
                  <a:txBody>
                    <a:bodyPr/>
                    <a:lstStyle/>
                    <a:p>
                      <a:pPr algn="ctr"/>
                      <a:endParaRPr lang="en-GB" sz="1700"/>
                    </a:p>
                  </a:txBody>
                  <a:tcPr/>
                </a:tc>
                <a:extLst>
                  <a:ext uri="{0D108BD9-81ED-4DB2-BD59-A6C34878D82A}">
                    <a16:rowId xmlns:a16="http://schemas.microsoft.com/office/drawing/2014/main" val="10001"/>
                  </a:ext>
                </a:extLst>
              </a:tr>
              <a:tr h="315939">
                <a:tc>
                  <a:txBody>
                    <a:bodyPr/>
                    <a:lstStyle/>
                    <a:p>
                      <a:pPr algn="ctr"/>
                      <a:endParaRPr lang="en-GB" sz="1700"/>
                    </a:p>
                  </a:txBody>
                  <a:tcPr/>
                </a:tc>
                <a:tc>
                  <a:txBody>
                    <a:bodyPr/>
                    <a:lstStyle/>
                    <a:p>
                      <a:pPr algn="ctr"/>
                      <a:endParaRPr lang="en-GB" sz="1700"/>
                    </a:p>
                  </a:txBody>
                  <a:tcPr/>
                </a:tc>
                <a:tc>
                  <a:txBody>
                    <a:bodyPr/>
                    <a:lstStyle/>
                    <a:p>
                      <a:pPr algn="ctr"/>
                      <a:r>
                        <a:rPr lang="en-GB" sz="1700" dirty="0"/>
                        <a:t>1</a:t>
                      </a:r>
                    </a:p>
                  </a:txBody>
                  <a:tcPr/>
                </a:tc>
                <a:extLst>
                  <a:ext uri="{0D108BD9-81ED-4DB2-BD59-A6C34878D82A}">
                    <a16:rowId xmlns:a16="http://schemas.microsoft.com/office/drawing/2014/main" val="10002"/>
                  </a:ext>
                </a:extLst>
              </a:tr>
              <a:tr h="315939">
                <a:tc>
                  <a:txBody>
                    <a:bodyPr/>
                    <a:lstStyle/>
                    <a:p>
                      <a:pPr algn="ctr"/>
                      <a:endParaRPr lang="en-GB" sz="1700"/>
                    </a:p>
                  </a:txBody>
                  <a:tcPr/>
                </a:tc>
                <a:tc>
                  <a:txBody>
                    <a:bodyPr/>
                    <a:lstStyle/>
                    <a:p>
                      <a:pPr algn="ctr"/>
                      <a:r>
                        <a:rPr lang="en-GB" sz="1700" dirty="0"/>
                        <a:t>1½ </a:t>
                      </a:r>
                    </a:p>
                  </a:txBody>
                  <a:tcPr/>
                </a:tc>
                <a:tc>
                  <a:txBody>
                    <a:bodyPr/>
                    <a:lstStyle/>
                    <a:p>
                      <a:pPr algn="ctr"/>
                      <a:endParaRPr lang="en-GB" sz="1700"/>
                    </a:p>
                  </a:txBody>
                  <a:tcPr/>
                </a:tc>
                <a:extLst>
                  <a:ext uri="{0D108BD9-81ED-4DB2-BD59-A6C34878D82A}">
                    <a16:rowId xmlns:a16="http://schemas.microsoft.com/office/drawing/2014/main" val="10003"/>
                  </a:ext>
                </a:extLst>
              </a:tr>
              <a:tr h="315939">
                <a:tc>
                  <a:txBody>
                    <a:bodyPr/>
                    <a:lstStyle/>
                    <a:p>
                      <a:pPr algn="ctr"/>
                      <a:r>
                        <a:rPr lang="en-GB" sz="1700" dirty="0"/>
                        <a:t>2^</a:t>
                      </a:r>
                    </a:p>
                  </a:txBody>
                  <a:tcPr/>
                </a:tc>
                <a:tc>
                  <a:txBody>
                    <a:bodyPr/>
                    <a:lstStyle/>
                    <a:p>
                      <a:pPr algn="ctr"/>
                      <a:endParaRPr lang="en-GB" sz="1700"/>
                    </a:p>
                  </a:txBody>
                  <a:tcPr/>
                </a:tc>
                <a:tc>
                  <a:txBody>
                    <a:bodyPr/>
                    <a:lstStyle/>
                    <a:p>
                      <a:pPr algn="ctr"/>
                      <a:endParaRPr lang="en-GB" sz="1700"/>
                    </a:p>
                  </a:txBody>
                  <a:tcPr/>
                </a:tc>
                <a:extLst>
                  <a:ext uri="{0D108BD9-81ED-4DB2-BD59-A6C34878D82A}">
                    <a16:rowId xmlns:a16="http://schemas.microsoft.com/office/drawing/2014/main" val="10004"/>
                  </a:ext>
                </a:extLst>
              </a:tr>
              <a:tr h="315939">
                <a:tc>
                  <a:txBody>
                    <a:bodyPr/>
                    <a:lstStyle/>
                    <a:p>
                      <a:pPr algn="ctr"/>
                      <a:endParaRPr lang="en-GB" sz="1700"/>
                    </a:p>
                  </a:txBody>
                  <a:tcPr/>
                </a:tc>
                <a:tc>
                  <a:txBody>
                    <a:bodyPr/>
                    <a:lstStyle/>
                    <a:p>
                      <a:pPr algn="ctr"/>
                      <a:endParaRPr lang="en-GB" sz="1700"/>
                    </a:p>
                  </a:txBody>
                  <a:tcPr/>
                </a:tc>
                <a:tc>
                  <a:txBody>
                    <a:bodyPr/>
                    <a:lstStyle/>
                    <a:p>
                      <a:pPr algn="ctr"/>
                      <a:r>
                        <a:rPr lang="en-GB" sz="1700" dirty="0"/>
                        <a:t>3</a:t>
                      </a:r>
                    </a:p>
                  </a:txBody>
                  <a:tcPr/>
                </a:tc>
                <a:extLst>
                  <a:ext uri="{0D108BD9-81ED-4DB2-BD59-A6C34878D82A}">
                    <a16:rowId xmlns:a16="http://schemas.microsoft.com/office/drawing/2014/main" val="10005"/>
                  </a:ext>
                </a:extLst>
              </a:tr>
              <a:tr h="315939">
                <a:tc>
                  <a:txBody>
                    <a:bodyPr/>
                    <a:lstStyle/>
                    <a:p>
                      <a:pPr algn="ctr"/>
                      <a:r>
                        <a:rPr lang="en-GB" sz="1700" dirty="0"/>
                        <a:t>5</a:t>
                      </a:r>
                    </a:p>
                  </a:txBody>
                  <a:tcPr/>
                </a:tc>
                <a:tc>
                  <a:txBody>
                    <a:bodyPr/>
                    <a:lstStyle/>
                    <a:p>
                      <a:pPr algn="ctr"/>
                      <a:endParaRPr lang="en-GB" sz="1700"/>
                    </a:p>
                  </a:txBody>
                  <a:tcPr/>
                </a:tc>
                <a:tc>
                  <a:txBody>
                    <a:bodyPr/>
                    <a:lstStyle/>
                    <a:p>
                      <a:pPr algn="ctr"/>
                      <a:endParaRPr lang="en-GB" sz="1700"/>
                    </a:p>
                  </a:txBody>
                  <a:tcPr/>
                </a:tc>
                <a:extLst>
                  <a:ext uri="{0D108BD9-81ED-4DB2-BD59-A6C34878D82A}">
                    <a16:rowId xmlns:a16="http://schemas.microsoft.com/office/drawing/2014/main" val="10006"/>
                  </a:ext>
                </a:extLst>
              </a:tr>
              <a:tr h="315939">
                <a:tc>
                  <a:txBody>
                    <a:bodyPr/>
                    <a:lstStyle/>
                    <a:p>
                      <a:pPr algn="ctr"/>
                      <a:endParaRPr lang="en-GB" sz="1700"/>
                    </a:p>
                  </a:txBody>
                  <a:tcPr/>
                </a:tc>
                <a:tc>
                  <a:txBody>
                    <a:bodyPr/>
                    <a:lstStyle/>
                    <a:p>
                      <a:pPr algn="ctr"/>
                      <a:r>
                        <a:rPr lang="en-GB" sz="1700" dirty="0"/>
                        <a:t>1</a:t>
                      </a:r>
                    </a:p>
                  </a:txBody>
                  <a:tcPr/>
                </a:tc>
                <a:tc>
                  <a:txBody>
                    <a:bodyPr/>
                    <a:lstStyle/>
                    <a:p>
                      <a:pPr algn="ctr"/>
                      <a:endParaRPr lang="en-GB" sz="1700"/>
                    </a:p>
                  </a:txBody>
                  <a:tcPr/>
                </a:tc>
                <a:extLst>
                  <a:ext uri="{0D108BD9-81ED-4DB2-BD59-A6C34878D82A}">
                    <a16:rowId xmlns:a16="http://schemas.microsoft.com/office/drawing/2014/main" val="10007"/>
                  </a:ext>
                </a:extLst>
              </a:tr>
              <a:tr h="315939">
                <a:tc>
                  <a:txBody>
                    <a:bodyPr/>
                    <a:lstStyle/>
                    <a:p>
                      <a:pPr algn="ctr"/>
                      <a:r>
                        <a:rPr lang="en-GB" sz="1700" dirty="0"/>
                        <a:t>4</a:t>
                      </a:r>
                    </a:p>
                  </a:txBody>
                  <a:tcPr/>
                </a:tc>
                <a:tc>
                  <a:txBody>
                    <a:bodyPr/>
                    <a:lstStyle/>
                    <a:p>
                      <a:pPr algn="ctr"/>
                      <a:endParaRPr lang="en-GB" sz="1700"/>
                    </a:p>
                  </a:txBody>
                  <a:tcPr/>
                </a:tc>
                <a:tc>
                  <a:txBody>
                    <a:bodyPr/>
                    <a:lstStyle/>
                    <a:p>
                      <a:pPr algn="ctr"/>
                      <a:endParaRPr lang="en-GB" sz="1700"/>
                    </a:p>
                  </a:txBody>
                  <a:tcPr/>
                </a:tc>
                <a:extLst>
                  <a:ext uri="{0D108BD9-81ED-4DB2-BD59-A6C34878D82A}">
                    <a16:rowId xmlns:a16="http://schemas.microsoft.com/office/drawing/2014/main" val="10008"/>
                  </a:ext>
                </a:extLst>
              </a:tr>
              <a:tr h="315939">
                <a:tc>
                  <a:txBody>
                    <a:bodyPr/>
                    <a:lstStyle/>
                    <a:p>
                      <a:pPr algn="ctr"/>
                      <a:r>
                        <a:rPr lang="en-GB" sz="1700" dirty="0"/>
                        <a:t>6</a:t>
                      </a:r>
                    </a:p>
                  </a:txBody>
                  <a:tcPr/>
                </a:tc>
                <a:tc>
                  <a:txBody>
                    <a:bodyPr/>
                    <a:lstStyle/>
                    <a:p>
                      <a:pPr algn="ctr"/>
                      <a:endParaRPr lang="en-GB" sz="1700"/>
                    </a:p>
                  </a:txBody>
                  <a:tcPr/>
                </a:tc>
                <a:tc>
                  <a:txBody>
                    <a:bodyPr/>
                    <a:lstStyle/>
                    <a:p>
                      <a:pPr algn="ctr"/>
                      <a:endParaRPr lang="en-GB" sz="1700"/>
                    </a:p>
                  </a:txBody>
                  <a:tcPr/>
                </a:tc>
                <a:extLst>
                  <a:ext uri="{0D108BD9-81ED-4DB2-BD59-A6C34878D82A}">
                    <a16:rowId xmlns:a16="http://schemas.microsoft.com/office/drawing/2014/main" val="10009"/>
                  </a:ext>
                </a:extLst>
              </a:tr>
              <a:tr h="315939">
                <a:tc>
                  <a:txBody>
                    <a:bodyPr/>
                    <a:lstStyle/>
                    <a:p>
                      <a:pPr algn="ctr"/>
                      <a:endParaRPr lang="en-GB" sz="1700" dirty="0"/>
                    </a:p>
                  </a:txBody>
                  <a:tcPr/>
                </a:tc>
                <a:tc>
                  <a:txBody>
                    <a:bodyPr/>
                    <a:lstStyle/>
                    <a:p>
                      <a:pPr algn="ctr"/>
                      <a:endParaRPr lang="en-GB" sz="1700" dirty="0"/>
                    </a:p>
                  </a:txBody>
                  <a:tcPr/>
                </a:tc>
                <a:tc>
                  <a:txBody>
                    <a:bodyPr/>
                    <a:lstStyle/>
                    <a:p>
                      <a:pPr algn="ctr"/>
                      <a:r>
                        <a:rPr lang="en-GB" sz="1700" dirty="0"/>
                        <a:t>7</a:t>
                      </a:r>
                      <a:r>
                        <a:rPr lang="en-GB" sz="2400" baseline="-25000" dirty="0"/>
                        <a:t>v</a:t>
                      </a:r>
                    </a:p>
                  </a:txBody>
                  <a:tcPr/>
                </a:tc>
                <a:extLst>
                  <a:ext uri="{0D108BD9-81ED-4DB2-BD59-A6C34878D82A}">
                    <a16:rowId xmlns:a16="http://schemas.microsoft.com/office/drawing/2014/main" val="10010"/>
                  </a:ext>
                </a:extLst>
              </a:tr>
              <a:tr h="315939">
                <a:tc>
                  <a:txBody>
                    <a:bodyPr/>
                    <a:lstStyle/>
                    <a:p>
                      <a:pPr algn="ctr"/>
                      <a:r>
                        <a:rPr lang="en-GB" sz="1700" dirty="0"/>
                        <a:t>8^</a:t>
                      </a:r>
                    </a:p>
                  </a:txBody>
                  <a:tcPr/>
                </a:tc>
                <a:tc>
                  <a:txBody>
                    <a:bodyPr/>
                    <a:lstStyle/>
                    <a:p>
                      <a:pPr algn="ctr"/>
                      <a:endParaRPr lang="en-GB" sz="1700"/>
                    </a:p>
                  </a:txBody>
                  <a:tcPr/>
                </a:tc>
                <a:tc>
                  <a:txBody>
                    <a:bodyPr/>
                    <a:lstStyle/>
                    <a:p>
                      <a:pPr algn="ctr"/>
                      <a:endParaRPr lang="en-GB" sz="1700"/>
                    </a:p>
                  </a:txBody>
                  <a:tcPr/>
                </a:tc>
                <a:extLst>
                  <a:ext uri="{0D108BD9-81ED-4DB2-BD59-A6C34878D82A}">
                    <a16:rowId xmlns:a16="http://schemas.microsoft.com/office/drawing/2014/main" val="10011"/>
                  </a:ext>
                </a:extLst>
              </a:tr>
              <a:tr h="315939">
                <a:tc>
                  <a:txBody>
                    <a:bodyPr/>
                    <a:lstStyle/>
                    <a:p>
                      <a:pPr algn="ctr"/>
                      <a:endParaRPr lang="en-GB" sz="1700"/>
                    </a:p>
                  </a:txBody>
                  <a:tcPr/>
                </a:tc>
                <a:tc>
                  <a:txBody>
                    <a:bodyPr/>
                    <a:lstStyle/>
                    <a:p>
                      <a:pPr algn="ctr"/>
                      <a:endParaRPr lang="en-GB" sz="1700"/>
                    </a:p>
                  </a:txBody>
                  <a:tcPr/>
                </a:tc>
                <a:tc>
                  <a:txBody>
                    <a:bodyPr/>
                    <a:lstStyle/>
                    <a:p>
                      <a:pPr algn="ctr"/>
                      <a:r>
                        <a:rPr lang="en-GB" sz="1700" dirty="0"/>
                        <a:t>9</a:t>
                      </a:r>
                    </a:p>
                  </a:txBody>
                  <a:tcPr/>
                </a:tc>
                <a:extLst>
                  <a:ext uri="{0D108BD9-81ED-4DB2-BD59-A6C34878D82A}">
                    <a16:rowId xmlns:a16="http://schemas.microsoft.com/office/drawing/2014/main" val="10012"/>
                  </a:ext>
                </a:extLst>
              </a:tr>
              <a:tr h="315939">
                <a:tc>
                  <a:txBody>
                    <a:bodyPr/>
                    <a:lstStyle/>
                    <a:p>
                      <a:pPr algn="ctr"/>
                      <a:endParaRPr lang="en-GB" sz="1700"/>
                    </a:p>
                  </a:txBody>
                  <a:tcPr/>
                </a:tc>
                <a:tc>
                  <a:txBody>
                    <a:bodyPr/>
                    <a:lstStyle/>
                    <a:p>
                      <a:pPr algn="ctr"/>
                      <a:r>
                        <a:rPr lang="en-GB" sz="1700" dirty="0"/>
                        <a:t>½ </a:t>
                      </a:r>
                    </a:p>
                  </a:txBody>
                  <a:tcPr/>
                </a:tc>
                <a:tc>
                  <a:txBody>
                    <a:bodyPr/>
                    <a:lstStyle/>
                    <a:p>
                      <a:pPr algn="ctr"/>
                      <a:endParaRPr lang="en-GB" sz="1700"/>
                    </a:p>
                  </a:txBody>
                  <a:tcPr/>
                </a:tc>
                <a:extLst>
                  <a:ext uri="{0D108BD9-81ED-4DB2-BD59-A6C34878D82A}">
                    <a16:rowId xmlns:a16="http://schemas.microsoft.com/office/drawing/2014/main" val="10013"/>
                  </a:ext>
                </a:extLst>
              </a:tr>
              <a:tr h="315939">
                <a:tc>
                  <a:txBody>
                    <a:bodyPr/>
                    <a:lstStyle/>
                    <a:p>
                      <a:pPr algn="ctr"/>
                      <a:r>
                        <a:rPr lang="en-GB" sz="1700" dirty="0"/>
                        <a:t>10</a:t>
                      </a:r>
                    </a:p>
                  </a:txBody>
                  <a:tcPr/>
                </a:tc>
                <a:tc>
                  <a:txBody>
                    <a:bodyPr/>
                    <a:lstStyle/>
                    <a:p>
                      <a:pPr algn="ctr"/>
                      <a:endParaRPr lang="en-GB" sz="1700"/>
                    </a:p>
                  </a:txBody>
                  <a:tcPr/>
                </a:tc>
                <a:tc>
                  <a:txBody>
                    <a:bodyPr/>
                    <a:lstStyle/>
                    <a:p>
                      <a:pPr algn="ctr"/>
                      <a:endParaRPr lang="en-GB" sz="1700"/>
                    </a:p>
                  </a:txBody>
                  <a:tcPr/>
                </a:tc>
                <a:extLst>
                  <a:ext uri="{0D108BD9-81ED-4DB2-BD59-A6C34878D82A}">
                    <a16:rowId xmlns:a16="http://schemas.microsoft.com/office/drawing/2014/main" val="10014"/>
                  </a:ext>
                </a:extLst>
              </a:tr>
              <a:tr h="315939">
                <a:tc>
                  <a:txBody>
                    <a:bodyPr/>
                    <a:lstStyle/>
                    <a:p>
                      <a:pPr algn="ctr"/>
                      <a:endParaRPr lang="en-GB" sz="1700"/>
                    </a:p>
                  </a:txBody>
                  <a:tcPr/>
                </a:tc>
                <a:tc>
                  <a:txBody>
                    <a:bodyPr/>
                    <a:lstStyle/>
                    <a:p>
                      <a:pPr algn="ctr"/>
                      <a:endParaRPr lang="en-GB" sz="1700"/>
                    </a:p>
                  </a:txBody>
                  <a:tcPr/>
                </a:tc>
                <a:tc>
                  <a:txBody>
                    <a:bodyPr/>
                    <a:lstStyle/>
                    <a:p>
                      <a:pPr algn="ctr"/>
                      <a:r>
                        <a:rPr lang="en-GB" sz="1700" dirty="0"/>
                        <a:t>11</a:t>
                      </a:r>
                    </a:p>
                  </a:txBody>
                  <a:tcPr/>
                </a:tc>
                <a:extLst>
                  <a:ext uri="{0D108BD9-81ED-4DB2-BD59-A6C34878D82A}">
                    <a16:rowId xmlns:a16="http://schemas.microsoft.com/office/drawing/2014/main" val="10015"/>
                  </a:ext>
                </a:extLst>
              </a:tr>
              <a:tr h="315939">
                <a:tc>
                  <a:txBody>
                    <a:bodyPr/>
                    <a:lstStyle/>
                    <a:p>
                      <a:pPr algn="ctr"/>
                      <a:endParaRPr lang="en-GB" sz="1700"/>
                    </a:p>
                  </a:txBody>
                  <a:tcPr/>
                </a:tc>
                <a:tc>
                  <a:txBody>
                    <a:bodyPr/>
                    <a:lstStyle/>
                    <a:p>
                      <a:pPr algn="ctr"/>
                      <a:endParaRPr lang="en-GB" sz="1700"/>
                    </a:p>
                  </a:txBody>
                  <a:tcPr/>
                </a:tc>
                <a:tc>
                  <a:txBody>
                    <a:bodyPr/>
                    <a:lstStyle/>
                    <a:p>
                      <a:pPr algn="ctr"/>
                      <a:r>
                        <a:rPr lang="en-GB" sz="1700" dirty="0"/>
                        <a:t>12</a:t>
                      </a:r>
                    </a:p>
                  </a:txBody>
                  <a:tcPr/>
                </a:tc>
                <a:extLst>
                  <a:ext uri="{0D108BD9-81ED-4DB2-BD59-A6C34878D82A}">
                    <a16:rowId xmlns:a16="http://schemas.microsoft.com/office/drawing/2014/main" val="10016"/>
                  </a:ext>
                </a:extLst>
              </a:tr>
              <a:tr h="549459">
                <a:tc>
                  <a:txBody>
                    <a:bodyPr/>
                    <a:lstStyle/>
                    <a:p>
                      <a:pPr algn="ctr"/>
                      <a:endParaRPr lang="en-GB" sz="1700"/>
                    </a:p>
                  </a:txBody>
                  <a:tcPr/>
                </a:tc>
                <a:tc>
                  <a:txBody>
                    <a:bodyPr/>
                    <a:lstStyle/>
                    <a:p>
                      <a:pPr algn="ctr"/>
                      <a:endParaRPr lang="en-GB" sz="170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700" dirty="0"/>
                        <a:t>13</a:t>
                      </a:r>
                      <a:r>
                        <a:rPr lang="en-GB" sz="1800" baseline="-25000" dirty="0"/>
                        <a:t>v</a:t>
                      </a:r>
                    </a:p>
                    <a:p>
                      <a:pPr algn="ctr"/>
                      <a:endParaRPr lang="en-GB" sz="1700" dirty="0"/>
                    </a:p>
                  </a:txBody>
                  <a:tcPr/>
                </a:tc>
                <a:extLst>
                  <a:ext uri="{0D108BD9-81ED-4DB2-BD59-A6C34878D82A}">
                    <a16:rowId xmlns:a16="http://schemas.microsoft.com/office/drawing/2014/main" val="10017"/>
                  </a:ext>
                </a:extLst>
              </a:tr>
              <a:tr h="315939">
                <a:tc>
                  <a:txBody>
                    <a:bodyPr/>
                    <a:lstStyle/>
                    <a:p>
                      <a:pPr algn="ctr"/>
                      <a:r>
                        <a:rPr lang="en-GB" sz="1700" dirty="0"/>
                        <a:t>14</a:t>
                      </a:r>
                    </a:p>
                  </a:txBody>
                  <a:tcPr/>
                </a:tc>
                <a:tc>
                  <a:txBody>
                    <a:bodyPr/>
                    <a:lstStyle/>
                    <a:p>
                      <a:pPr algn="ctr"/>
                      <a:endParaRPr lang="en-GB" sz="1700"/>
                    </a:p>
                  </a:txBody>
                  <a:tcPr/>
                </a:tc>
                <a:tc>
                  <a:txBody>
                    <a:bodyPr/>
                    <a:lstStyle/>
                    <a:p>
                      <a:pPr algn="ctr"/>
                      <a:endParaRPr lang="en-GB" sz="1700" dirty="0"/>
                    </a:p>
                  </a:txBody>
                  <a:tcPr/>
                </a:tc>
                <a:extLst>
                  <a:ext uri="{0D108BD9-81ED-4DB2-BD59-A6C34878D82A}">
                    <a16:rowId xmlns:a16="http://schemas.microsoft.com/office/drawing/2014/main" val="10018"/>
                  </a:ext>
                </a:extLst>
              </a:tr>
            </a:tbl>
          </a:graphicData>
        </a:graphic>
      </p:graphicFrame>
      <p:sp>
        <p:nvSpPr>
          <p:cNvPr id="4" name="Footer Placeholder 3"/>
          <p:cNvSpPr>
            <a:spLocks noGrp="1"/>
          </p:cNvSpPr>
          <p:nvPr>
            <p:ph type="ftr" sz="quarter" idx="11"/>
          </p:nvPr>
        </p:nvSpPr>
        <p:spPr/>
        <p:txBody>
          <a:bodyPr/>
          <a:lstStyle/>
          <a:p>
            <a:r>
              <a:rPr lang="en-US"/>
              <a:t>FIDE Arbiter Seminar</a:t>
            </a:r>
            <a:endParaRPr lang="en-US" dirty="0"/>
          </a:p>
        </p:txBody>
      </p:sp>
      <p:sp>
        <p:nvSpPr>
          <p:cNvPr id="7" name="TextBox 6"/>
          <p:cNvSpPr txBox="1"/>
          <p:nvPr/>
        </p:nvSpPr>
        <p:spPr>
          <a:xfrm>
            <a:off x="457200" y="1446848"/>
            <a:ext cx="7696200" cy="4524315"/>
          </a:xfrm>
          <a:prstGeom prst="rect">
            <a:avLst/>
          </a:prstGeom>
          <a:noFill/>
        </p:spPr>
        <p:txBody>
          <a:bodyPr wrap="square" rtlCol="0">
            <a:spAutoFit/>
          </a:bodyPr>
          <a:lstStyle/>
          <a:p>
            <a:r>
              <a:rPr lang="en-GB" sz="2400" dirty="0"/>
              <a:t>In the 1 point score group we have 3 players seeking white and two black. Again we need a </a:t>
            </a:r>
            <a:r>
              <a:rPr lang="en-GB" sz="2400" dirty="0" err="1"/>
              <a:t>downfloat</a:t>
            </a:r>
            <a:r>
              <a:rPr lang="en-GB" sz="2400" dirty="0"/>
              <a:t>.</a:t>
            </a:r>
          </a:p>
          <a:p>
            <a:r>
              <a:rPr lang="en-GB" sz="2400" dirty="0"/>
              <a:t>Player 8 is the obvious choice. But 8 has floated before. However since this was in the opposite direction it does not produce a problem. Pairing top v bottom gives 4v7 and 6v9. This is a problem as 6 has already</a:t>
            </a:r>
          </a:p>
          <a:p>
            <a:r>
              <a:rPr lang="en-GB" sz="2400" dirty="0"/>
              <a:t>played 9. Players 7 and 9 therefore swap positions to avoid this problem.</a:t>
            </a:r>
          </a:p>
          <a:p>
            <a:r>
              <a:rPr lang="en-GB" sz="2400" dirty="0"/>
              <a:t>Player 11 is the highest available of the appropriate colour and therefore </a:t>
            </a:r>
            <a:r>
              <a:rPr lang="en-GB" sz="2400" dirty="0" err="1"/>
              <a:t>upfloats</a:t>
            </a:r>
            <a:r>
              <a:rPr lang="en-GB" sz="2400" dirty="0"/>
              <a:t> to meet 8.</a:t>
            </a:r>
          </a:p>
          <a:p>
            <a:endParaRPr lang="en-GB" sz="2400" dirty="0"/>
          </a:p>
          <a:p>
            <a:r>
              <a:rPr lang="en-GB" sz="2400" dirty="0"/>
              <a:t>Pairing the ½ points together gives 10v13 and 14v12.</a:t>
            </a:r>
          </a:p>
        </p:txBody>
      </p:sp>
    </p:spTree>
    <p:extLst>
      <p:ext uri="{BB962C8B-B14F-4D97-AF65-F5344CB8AC3E}">
        <p14:creationId xmlns:p14="http://schemas.microsoft.com/office/powerpoint/2010/main" val="1025075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Pairing</a:t>
            </a:r>
          </a:p>
        </p:txBody>
      </p:sp>
      <p:sp>
        <p:nvSpPr>
          <p:cNvPr id="3" name="Content Placeholder 2"/>
          <p:cNvSpPr>
            <a:spLocks noGrp="1"/>
          </p:cNvSpPr>
          <p:nvPr>
            <p:ph idx="1"/>
          </p:nvPr>
        </p:nvSpPr>
        <p:spPr/>
        <p:txBody>
          <a:bodyPr/>
          <a:lstStyle/>
          <a:p>
            <a:r>
              <a:rPr lang="en-GB" dirty="0"/>
              <a:t>Round 3  pairing</a:t>
            </a:r>
          </a:p>
          <a:p>
            <a:r>
              <a:rPr lang="en-GB" dirty="0"/>
              <a:t>Round 3 results and leader board </a:t>
            </a:r>
          </a:p>
        </p:txBody>
      </p:sp>
      <p:sp>
        <p:nvSpPr>
          <p:cNvPr id="4" name="Footer Placeholder 3"/>
          <p:cNvSpPr>
            <a:spLocks noGrp="1"/>
          </p:cNvSpPr>
          <p:nvPr>
            <p:ph type="ftr" sz="quarter" idx="11"/>
          </p:nvPr>
        </p:nvSpPr>
        <p:spPr/>
        <p:txBody>
          <a:bodyPr/>
          <a:lstStyle/>
          <a:p>
            <a:r>
              <a:rPr lang="en-US"/>
              <a:t>FIDE Arbiter Seminar</a:t>
            </a:r>
            <a:endParaRPr lang="en-US" dirty="0"/>
          </a:p>
        </p:txBody>
      </p:sp>
      <p:pic>
        <p:nvPicPr>
          <p:cNvPr id="5" name="Picture 4"/>
          <p:cNvPicPr>
            <a:picLocks noChangeAspect="1"/>
          </p:cNvPicPr>
          <p:nvPr/>
        </p:nvPicPr>
        <p:blipFill>
          <a:blip r:embed="rId2"/>
          <a:stretch>
            <a:fillRect/>
          </a:stretch>
        </p:blipFill>
        <p:spPr>
          <a:xfrm>
            <a:off x="6096000" y="365125"/>
            <a:ext cx="4827058" cy="1689516"/>
          </a:xfrm>
          <a:prstGeom prst="rect">
            <a:avLst/>
          </a:prstGeom>
        </p:spPr>
      </p:pic>
      <p:pic>
        <p:nvPicPr>
          <p:cNvPr id="6" name="Picture 5"/>
          <p:cNvPicPr>
            <a:picLocks noChangeAspect="1"/>
          </p:cNvPicPr>
          <p:nvPr/>
        </p:nvPicPr>
        <p:blipFill>
          <a:blip r:embed="rId3"/>
          <a:stretch>
            <a:fillRect/>
          </a:stretch>
        </p:blipFill>
        <p:spPr>
          <a:xfrm>
            <a:off x="175350" y="2843163"/>
            <a:ext cx="4877869" cy="1702219"/>
          </a:xfrm>
          <a:prstGeom prst="rect">
            <a:avLst/>
          </a:prstGeom>
        </p:spPr>
      </p:pic>
      <p:pic>
        <p:nvPicPr>
          <p:cNvPr id="8" name="Picture 7"/>
          <p:cNvPicPr>
            <a:picLocks noChangeAspect="1"/>
          </p:cNvPicPr>
          <p:nvPr/>
        </p:nvPicPr>
        <p:blipFill>
          <a:blip r:embed="rId4"/>
          <a:stretch>
            <a:fillRect/>
          </a:stretch>
        </p:blipFill>
        <p:spPr>
          <a:xfrm>
            <a:off x="4883655" y="2824109"/>
            <a:ext cx="7132995" cy="3897366"/>
          </a:xfrm>
          <a:prstGeom prst="rect">
            <a:avLst/>
          </a:prstGeom>
        </p:spPr>
      </p:pic>
    </p:spTree>
    <p:extLst>
      <p:ext uri="{BB962C8B-B14F-4D97-AF65-F5344CB8AC3E}">
        <p14:creationId xmlns:p14="http://schemas.microsoft.com/office/powerpoint/2010/main" val="2219828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3115"/>
          </a:xfrm>
        </p:spPr>
        <p:txBody>
          <a:bodyPr>
            <a:normAutofit fontScale="90000"/>
          </a:bodyPr>
          <a:lstStyle/>
          <a:p>
            <a:r>
              <a:rPr lang="en-GB" dirty="0"/>
              <a:t>Pairing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12914097"/>
              </p:ext>
            </p:extLst>
          </p:nvPr>
        </p:nvGraphicFramePr>
        <p:xfrm>
          <a:off x="8635999" y="0"/>
          <a:ext cx="3347718" cy="6666421"/>
        </p:xfrm>
        <a:graphic>
          <a:graphicData uri="http://schemas.openxmlformats.org/drawingml/2006/table">
            <a:tbl>
              <a:tblPr firstRow="1" bandRow="1">
                <a:tableStyleId>{5C22544A-7EE6-4342-B048-85BDC9FD1C3A}</a:tableStyleId>
              </a:tblPr>
              <a:tblGrid>
                <a:gridCol w="1115906">
                  <a:extLst>
                    <a:ext uri="{9D8B030D-6E8A-4147-A177-3AD203B41FA5}">
                      <a16:colId xmlns:a16="http://schemas.microsoft.com/office/drawing/2014/main" val="20000"/>
                    </a:ext>
                  </a:extLst>
                </a:gridCol>
                <a:gridCol w="1115906">
                  <a:extLst>
                    <a:ext uri="{9D8B030D-6E8A-4147-A177-3AD203B41FA5}">
                      <a16:colId xmlns:a16="http://schemas.microsoft.com/office/drawing/2014/main" val="20001"/>
                    </a:ext>
                  </a:extLst>
                </a:gridCol>
                <a:gridCol w="1115906">
                  <a:extLst>
                    <a:ext uri="{9D8B030D-6E8A-4147-A177-3AD203B41FA5}">
                      <a16:colId xmlns:a16="http://schemas.microsoft.com/office/drawing/2014/main" val="20002"/>
                    </a:ext>
                  </a:extLst>
                </a:gridCol>
              </a:tblGrid>
              <a:tr h="244793">
                <a:tc>
                  <a:txBody>
                    <a:bodyPr/>
                    <a:lstStyle/>
                    <a:p>
                      <a:pPr algn="ctr"/>
                      <a:r>
                        <a:rPr lang="en-GB" sz="1600" dirty="0"/>
                        <a:t>White</a:t>
                      </a:r>
                    </a:p>
                  </a:txBody>
                  <a:tcPr/>
                </a:tc>
                <a:tc>
                  <a:txBody>
                    <a:bodyPr/>
                    <a:lstStyle/>
                    <a:p>
                      <a:pPr algn="ctr"/>
                      <a:r>
                        <a:rPr lang="en-GB" sz="1600" dirty="0"/>
                        <a:t>Pts</a:t>
                      </a:r>
                    </a:p>
                  </a:txBody>
                  <a:tcPr/>
                </a:tc>
                <a:tc>
                  <a:txBody>
                    <a:bodyPr/>
                    <a:lstStyle/>
                    <a:p>
                      <a:pPr algn="ctr"/>
                      <a:r>
                        <a:rPr lang="en-GB" sz="1600" dirty="0"/>
                        <a:t>Black</a:t>
                      </a:r>
                    </a:p>
                  </a:txBody>
                  <a:tcPr/>
                </a:tc>
                <a:extLst>
                  <a:ext uri="{0D108BD9-81ED-4DB2-BD59-A6C34878D82A}">
                    <a16:rowId xmlns:a16="http://schemas.microsoft.com/office/drawing/2014/main" val="10000"/>
                  </a:ext>
                </a:extLst>
              </a:tr>
              <a:tr h="244793">
                <a:tc>
                  <a:txBody>
                    <a:bodyPr/>
                    <a:lstStyle/>
                    <a:p>
                      <a:pPr algn="ctr">
                        <a:lnSpc>
                          <a:spcPts val="1900"/>
                        </a:lnSpc>
                      </a:pPr>
                      <a:endParaRPr lang="en-GB" sz="1800"/>
                    </a:p>
                  </a:txBody>
                  <a:tcPr/>
                </a:tc>
                <a:tc>
                  <a:txBody>
                    <a:bodyPr/>
                    <a:lstStyle/>
                    <a:p>
                      <a:pPr algn="ctr">
                        <a:lnSpc>
                          <a:spcPts val="1900"/>
                        </a:lnSpc>
                      </a:pPr>
                      <a:r>
                        <a:rPr lang="en-GB" sz="1800" dirty="0"/>
                        <a:t>3</a:t>
                      </a:r>
                    </a:p>
                  </a:txBody>
                  <a:tcPr/>
                </a:tc>
                <a:tc>
                  <a:txBody>
                    <a:bodyPr/>
                    <a:lstStyle/>
                    <a:p>
                      <a:pPr algn="ctr">
                        <a:lnSpc>
                          <a:spcPts val="1900"/>
                        </a:lnSpc>
                      </a:pPr>
                      <a:endParaRPr lang="en-GB" sz="1800"/>
                    </a:p>
                  </a:txBody>
                  <a:tcPr/>
                </a:tc>
                <a:extLst>
                  <a:ext uri="{0D108BD9-81ED-4DB2-BD59-A6C34878D82A}">
                    <a16:rowId xmlns:a16="http://schemas.microsoft.com/office/drawing/2014/main" val="10001"/>
                  </a:ext>
                </a:extLst>
              </a:tr>
              <a:tr h="244793">
                <a:tc>
                  <a:txBody>
                    <a:bodyPr/>
                    <a:lstStyle/>
                    <a:p>
                      <a:pPr algn="ctr">
                        <a:lnSpc>
                          <a:spcPts val="1900"/>
                        </a:lnSpc>
                      </a:pPr>
                      <a:r>
                        <a:rPr lang="en-GB" sz="1800" dirty="0"/>
                        <a:t>1v</a:t>
                      </a:r>
                    </a:p>
                  </a:txBody>
                  <a:tcPr/>
                </a:tc>
                <a:tc>
                  <a:txBody>
                    <a:bodyPr/>
                    <a:lstStyle/>
                    <a:p>
                      <a:pPr algn="ctr">
                        <a:lnSpc>
                          <a:spcPts val="1900"/>
                        </a:lnSpc>
                      </a:pPr>
                      <a:endParaRPr lang="en-GB" sz="1800"/>
                    </a:p>
                  </a:txBody>
                  <a:tcPr/>
                </a:tc>
                <a:tc>
                  <a:txBody>
                    <a:bodyPr/>
                    <a:lstStyle/>
                    <a:p>
                      <a:pPr algn="ctr">
                        <a:lnSpc>
                          <a:spcPts val="1900"/>
                        </a:lnSpc>
                      </a:pPr>
                      <a:endParaRPr lang="en-GB" sz="1800"/>
                    </a:p>
                  </a:txBody>
                  <a:tcPr/>
                </a:tc>
                <a:extLst>
                  <a:ext uri="{0D108BD9-81ED-4DB2-BD59-A6C34878D82A}">
                    <a16:rowId xmlns:a16="http://schemas.microsoft.com/office/drawing/2014/main" val="10002"/>
                  </a:ext>
                </a:extLst>
              </a:tr>
              <a:tr h="244793">
                <a:tc>
                  <a:txBody>
                    <a:bodyPr/>
                    <a:lstStyle/>
                    <a:p>
                      <a:pPr algn="ctr">
                        <a:lnSpc>
                          <a:spcPts val="1900"/>
                        </a:lnSpc>
                      </a:pPr>
                      <a:endParaRPr lang="en-GB" sz="1800"/>
                    </a:p>
                  </a:txBody>
                  <a:tcPr/>
                </a:tc>
                <a:tc>
                  <a:txBody>
                    <a:bodyPr/>
                    <a:lstStyle/>
                    <a:p>
                      <a:pPr algn="ctr">
                        <a:lnSpc>
                          <a:spcPts val="1900"/>
                        </a:lnSpc>
                      </a:pPr>
                      <a:r>
                        <a:rPr lang="en-GB" sz="1800" dirty="0"/>
                        <a:t>2</a:t>
                      </a:r>
                    </a:p>
                  </a:txBody>
                  <a:tcPr/>
                </a:tc>
                <a:tc>
                  <a:txBody>
                    <a:bodyPr/>
                    <a:lstStyle/>
                    <a:p>
                      <a:pPr algn="ctr">
                        <a:lnSpc>
                          <a:spcPts val="1900"/>
                        </a:lnSpc>
                      </a:pPr>
                      <a:endParaRPr lang="en-GB" sz="1800"/>
                    </a:p>
                  </a:txBody>
                  <a:tcPr/>
                </a:tc>
                <a:extLst>
                  <a:ext uri="{0D108BD9-81ED-4DB2-BD59-A6C34878D82A}">
                    <a16:rowId xmlns:a16="http://schemas.microsoft.com/office/drawing/2014/main" val="10003"/>
                  </a:ext>
                </a:extLst>
              </a:tr>
              <a:tr h="244793">
                <a:tc>
                  <a:txBody>
                    <a:bodyPr/>
                    <a:lstStyle/>
                    <a:p>
                      <a:pPr algn="ctr">
                        <a:lnSpc>
                          <a:spcPts val="1900"/>
                        </a:lnSpc>
                      </a:pPr>
                      <a:endParaRPr lang="en-GB" sz="1800"/>
                    </a:p>
                  </a:txBody>
                  <a:tcPr/>
                </a:tc>
                <a:tc>
                  <a:txBody>
                    <a:bodyPr/>
                    <a:lstStyle/>
                    <a:p>
                      <a:pPr algn="ctr">
                        <a:lnSpc>
                          <a:spcPts val="1900"/>
                        </a:lnSpc>
                      </a:pPr>
                      <a:endParaRPr lang="en-GB" sz="1800"/>
                    </a:p>
                  </a:txBody>
                  <a:tcPr/>
                </a:tc>
                <a:tc>
                  <a:txBody>
                    <a:bodyPr/>
                    <a:lstStyle/>
                    <a:p>
                      <a:pPr algn="ctr">
                        <a:lnSpc>
                          <a:spcPts val="1900"/>
                        </a:lnSpc>
                      </a:pPr>
                      <a:r>
                        <a:rPr lang="en-GB" sz="1800" dirty="0"/>
                        <a:t>2-^</a:t>
                      </a:r>
                    </a:p>
                  </a:txBody>
                  <a:tcPr/>
                </a:tc>
                <a:extLst>
                  <a:ext uri="{0D108BD9-81ED-4DB2-BD59-A6C34878D82A}">
                    <a16:rowId xmlns:a16="http://schemas.microsoft.com/office/drawing/2014/main" val="10004"/>
                  </a:ext>
                </a:extLst>
              </a:tr>
              <a:tr h="244793">
                <a:tc>
                  <a:txBody>
                    <a:bodyPr/>
                    <a:lstStyle/>
                    <a:p>
                      <a:pPr algn="ctr">
                        <a:lnSpc>
                          <a:spcPts val="1900"/>
                        </a:lnSpc>
                      </a:pPr>
                      <a:r>
                        <a:rPr lang="en-GB" sz="1800" dirty="0"/>
                        <a:t>3</a:t>
                      </a:r>
                    </a:p>
                  </a:txBody>
                  <a:tcPr/>
                </a:tc>
                <a:tc>
                  <a:txBody>
                    <a:bodyPr/>
                    <a:lstStyle/>
                    <a:p>
                      <a:pPr algn="ctr">
                        <a:lnSpc>
                          <a:spcPts val="1900"/>
                        </a:lnSpc>
                      </a:pPr>
                      <a:endParaRPr lang="en-GB" sz="1800" dirty="0"/>
                    </a:p>
                  </a:txBody>
                  <a:tcPr/>
                </a:tc>
                <a:tc>
                  <a:txBody>
                    <a:bodyPr/>
                    <a:lstStyle/>
                    <a:p>
                      <a:pPr algn="ctr">
                        <a:lnSpc>
                          <a:spcPts val="1900"/>
                        </a:lnSpc>
                      </a:pPr>
                      <a:endParaRPr lang="en-GB" sz="1800"/>
                    </a:p>
                  </a:txBody>
                  <a:tcPr/>
                </a:tc>
                <a:extLst>
                  <a:ext uri="{0D108BD9-81ED-4DB2-BD59-A6C34878D82A}">
                    <a16:rowId xmlns:a16="http://schemas.microsoft.com/office/drawing/2014/main" val="10005"/>
                  </a:ext>
                </a:extLst>
              </a:tr>
              <a:tr h="244793">
                <a:tc>
                  <a:txBody>
                    <a:bodyPr/>
                    <a:lstStyle/>
                    <a:p>
                      <a:pPr algn="ctr">
                        <a:lnSpc>
                          <a:spcPts val="1900"/>
                        </a:lnSpc>
                      </a:pPr>
                      <a:endParaRPr lang="en-GB" sz="1800"/>
                    </a:p>
                  </a:txBody>
                  <a:tcPr/>
                </a:tc>
                <a:tc>
                  <a:txBody>
                    <a:bodyPr/>
                    <a:lstStyle/>
                    <a:p>
                      <a:pPr algn="ctr">
                        <a:lnSpc>
                          <a:spcPts val="1900"/>
                        </a:lnSpc>
                      </a:pPr>
                      <a:endParaRPr lang="en-GB" sz="1800"/>
                    </a:p>
                  </a:txBody>
                  <a:tcPr/>
                </a:tc>
                <a:tc>
                  <a:txBody>
                    <a:bodyPr/>
                    <a:lstStyle/>
                    <a:p>
                      <a:pPr algn="ctr">
                        <a:lnSpc>
                          <a:spcPts val="1900"/>
                        </a:lnSpc>
                      </a:pPr>
                      <a:r>
                        <a:rPr lang="en-GB" sz="1800" dirty="0"/>
                        <a:t>4</a:t>
                      </a:r>
                    </a:p>
                  </a:txBody>
                  <a:tcPr/>
                </a:tc>
                <a:extLst>
                  <a:ext uri="{0D108BD9-81ED-4DB2-BD59-A6C34878D82A}">
                    <a16:rowId xmlns:a16="http://schemas.microsoft.com/office/drawing/2014/main" val="10006"/>
                  </a:ext>
                </a:extLst>
              </a:tr>
              <a:tr h="244793">
                <a:tc>
                  <a:txBody>
                    <a:bodyPr/>
                    <a:lstStyle/>
                    <a:p>
                      <a:pPr algn="ctr">
                        <a:lnSpc>
                          <a:spcPts val="1900"/>
                        </a:lnSpc>
                      </a:pPr>
                      <a:endParaRPr lang="en-GB" sz="1800"/>
                    </a:p>
                  </a:txBody>
                  <a:tcPr/>
                </a:tc>
                <a:tc>
                  <a:txBody>
                    <a:bodyPr/>
                    <a:lstStyle/>
                    <a:p>
                      <a:pPr algn="ctr">
                        <a:lnSpc>
                          <a:spcPts val="1900"/>
                        </a:lnSpc>
                      </a:pPr>
                      <a:endParaRPr lang="en-GB" sz="1800"/>
                    </a:p>
                  </a:txBody>
                  <a:tcPr/>
                </a:tc>
                <a:tc>
                  <a:txBody>
                    <a:bodyPr/>
                    <a:lstStyle/>
                    <a:p>
                      <a:pPr algn="ctr">
                        <a:lnSpc>
                          <a:spcPts val="1900"/>
                        </a:lnSpc>
                      </a:pPr>
                      <a:r>
                        <a:rPr lang="en-GB" sz="1800" dirty="0"/>
                        <a:t>6</a:t>
                      </a:r>
                    </a:p>
                  </a:txBody>
                  <a:tcPr/>
                </a:tc>
                <a:extLst>
                  <a:ext uri="{0D108BD9-81ED-4DB2-BD59-A6C34878D82A}">
                    <a16:rowId xmlns:a16="http://schemas.microsoft.com/office/drawing/2014/main" val="10007"/>
                  </a:ext>
                </a:extLst>
              </a:tr>
              <a:tr h="244793">
                <a:tc>
                  <a:txBody>
                    <a:bodyPr/>
                    <a:lstStyle/>
                    <a:p>
                      <a:pPr algn="ctr">
                        <a:lnSpc>
                          <a:spcPts val="1900"/>
                        </a:lnSpc>
                      </a:pPr>
                      <a:endParaRPr lang="en-GB" sz="1800"/>
                    </a:p>
                  </a:txBody>
                  <a:tcPr/>
                </a:tc>
                <a:tc>
                  <a:txBody>
                    <a:bodyPr/>
                    <a:lstStyle/>
                    <a:p>
                      <a:pPr algn="ctr">
                        <a:lnSpc>
                          <a:spcPts val="1900"/>
                        </a:lnSpc>
                      </a:pPr>
                      <a:endParaRPr lang="en-GB" sz="1800"/>
                    </a:p>
                  </a:txBody>
                  <a:tcPr/>
                </a:tc>
                <a:tc>
                  <a:txBody>
                    <a:bodyPr/>
                    <a:lstStyle/>
                    <a:p>
                      <a:pPr algn="ctr">
                        <a:lnSpc>
                          <a:spcPts val="1900"/>
                        </a:lnSpc>
                      </a:pPr>
                      <a:r>
                        <a:rPr lang="en-GB" sz="1800" dirty="0"/>
                        <a:t>8^v</a:t>
                      </a:r>
                    </a:p>
                  </a:txBody>
                  <a:tcPr/>
                </a:tc>
                <a:extLst>
                  <a:ext uri="{0D108BD9-81ED-4DB2-BD59-A6C34878D82A}">
                    <a16:rowId xmlns:a16="http://schemas.microsoft.com/office/drawing/2014/main" val="10008"/>
                  </a:ext>
                </a:extLst>
              </a:tr>
              <a:tr h="244793">
                <a:tc>
                  <a:txBody>
                    <a:bodyPr/>
                    <a:lstStyle/>
                    <a:p>
                      <a:pPr algn="ctr">
                        <a:lnSpc>
                          <a:spcPts val="1900"/>
                        </a:lnSpc>
                      </a:pPr>
                      <a:endParaRPr lang="en-GB" sz="1800"/>
                    </a:p>
                  </a:txBody>
                  <a:tcPr/>
                </a:tc>
                <a:tc>
                  <a:txBody>
                    <a:bodyPr/>
                    <a:lstStyle/>
                    <a:p>
                      <a:pPr algn="ctr">
                        <a:lnSpc>
                          <a:spcPts val="1900"/>
                        </a:lnSpc>
                      </a:pPr>
                      <a:r>
                        <a:rPr lang="en-GB" sz="2070" baseline="0" dirty="0"/>
                        <a:t>1</a:t>
                      </a:r>
                      <a:r>
                        <a:rPr lang="en-GB" sz="1800" dirty="0"/>
                        <a:t>½ </a:t>
                      </a:r>
                    </a:p>
                  </a:txBody>
                  <a:tcPr/>
                </a:tc>
                <a:tc>
                  <a:txBody>
                    <a:bodyPr/>
                    <a:lstStyle/>
                    <a:p>
                      <a:pPr algn="ctr">
                        <a:lnSpc>
                          <a:spcPts val="1900"/>
                        </a:lnSpc>
                      </a:pPr>
                      <a:endParaRPr lang="en-GB" sz="1800"/>
                    </a:p>
                  </a:txBody>
                  <a:tcPr/>
                </a:tc>
                <a:extLst>
                  <a:ext uri="{0D108BD9-81ED-4DB2-BD59-A6C34878D82A}">
                    <a16:rowId xmlns:a16="http://schemas.microsoft.com/office/drawing/2014/main" val="10009"/>
                  </a:ext>
                </a:extLst>
              </a:tr>
              <a:tr h="244793">
                <a:tc>
                  <a:txBody>
                    <a:bodyPr/>
                    <a:lstStyle/>
                    <a:p>
                      <a:pPr algn="ctr">
                        <a:lnSpc>
                          <a:spcPts val="1900"/>
                        </a:lnSpc>
                      </a:pPr>
                      <a:r>
                        <a:rPr lang="en-GB" sz="1800" dirty="0"/>
                        <a:t>5^</a:t>
                      </a:r>
                    </a:p>
                  </a:txBody>
                  <a:tcPr/>
                </a:tc>
                <a:tc>
                  <a:txBody>
                    <a:bodyPr/>
                    <a:lstStyle/>
                    <a:p>
                      <a:pPr algn="ctr">
                        <a:lnSpc>
                          <a:spcPts val="1900"/>
                        </a:lnSpc>
                      </a:pPr>
                      <a:endParaRPr lang="en-GB" sz="1800"/>
                    </a:p>
                  </a:txBody>
                  <a:tcPr/>
                </a:tc>
                <a:tc>
                  <a:txBody>
                    <a:bodyPr/>
                    <a:lstStyle/>
                    <a:p>
                      <a:pPr algn="ctr">
                        <a:lnSpc>
                          <a:spcPts val="1900"/>
                        </a:lnSpc>
                      </a:pPr>
                      <a:endParaRPr lang="en-GB" sz="1800"/>
                    </a:p>
                  </a:txBody>
                  <a:tcPr/>
                </a:tc>
                <a:extLst>
                  <a:ext uri="{0D108BD9-81ED-4DB2-BD59-A6C34878D82A}">
                    <a16:rowId xmlns:a16="http://schemas.microsoft.com/office/drawing/2014/main" val="10010"/>
                  </a:ext>
                </a:extLst>
              </a:tr>
              <a:tr h="244793">
                <a:tc>
                  <a:txBody>
                    <a:bodyPr/>
                    <a:lstStyle/>
                    <a:p>
                      <a:pPr algn="ctr">
                        <a:lnSpc>
                          <a:spcPts val="1900"/>
                        </a:lnSpc>
                      </a:pPr>
                      <a:endParaRPr lang="en-GB" sz="1800"/>
                    </a:p>
                  </a:txBody>
                  <a:tcPr/>
                </a:tc>
                <a:tc>
                  <a:txBody>
                    <a:bodyPr/>
                    <a:lstStyle/>
                    <a:p>
                      <a:pPr algn="ctr">
                        <a:lnSpc>
                          <a:spcPts val="1900"/>
                        </a:lnSpc>
                      </a:pPr>
                      <a:endParaRPr lang="en-GB" sz="1800"/>
                    </a:p>
                  </a:txBody>
                  <a:tcPr/>
                </a:tc>
                <a:tc>
                  <a:txBody>
                    <a:bodyPr/>
                    <a:lstStyle/>
                    <a:p>
                      <a:pPr algn="ctr">
                        <a:lnSpc>
                          <a:spcPts val="1900"/>
                        </a:lnSpc>
                      </a:pPr>
                      <a:r>
                        <a:rPr lang="en-GB" sz="1800" dirty="0"/>
                        <a:t>10</a:t>
                      </a:r>
                    </a:p>
                  </a:txBody>
                  <a:tcPr/>
                </a:tc>
                <a:extLst>
                  <a:ext uri="{0D108BD9-81ED-4DB2-BD59-A6C34878D82A}">
                    <a16:rowId xmlns:a16="http://schemas.microsoft.com/office/drawing/2014/main" val="10011"/>
                  </a:ext>
                </a:extLst>
              </a:tr>
              <a:tr h="244793">
                <a:tc>
                  <a:txBody>
                    <a:bodyPr/>
                    <a:lstStyle/>
                    <a:p>
                      <a:pPr algn="ctr">
                        <a:lnSpc>
                          <a:spcPts val="1900"/>
                        </a:lnSpc>
                      </a:pPr>
                      <a:endParaRPr lang="en-GB" sz="1800"/>
                    </a:p>
                  </a:txBody>
                  <a:tcPr/>
                </a:tc>
                <a:tc>
                  <a:txBody>
                    <a:bodyPr/>
                    <a:lstStyle/>
                    <a:p>
                      <a:pPr algn="ctr">
                        <a:lnSpc>
                          <a:spcPts val="1900"/>
                        </a:lnSpc>
                      </a:pPr>
                      <a:endParaRPr lang="en-GB" sz="1800"/>
                    </a:p>
                  </a:txBody>
                  <a:tcPr/>
                </a:tc>
                <a:tc>
                  <a:txBody>
                    <a:bodyPr/>
                    <a:lstStyle/>
                    <a:p>
                      <a:pPr algn="ctr">
                        <a:lnSpc>
                          <a:spcPts val="1900"/>
                        </a:lnSpc>
                      </a:pPr>
                      <a:r>
                        <a:rPr lang="en-GB" sz="1800" dirty="0"/>
                        <a:t>12</a:t>
                      </a:r>
                    </a:p>
                  </a:txBody>
                  <a:tcPr/>
                </a:tc>
                <a:extLst>
                  <a:ext uri="{0D108BD9-81ED-4DB2-BD59-A6C34878D82A}">
                    <a16:rowId xmlns:a16="http://schemas.microsoft.com/office/drawing/2014/main" val="10012"/>
                  </a:ext>
                </a:extLst>
              </a:tr>
              <a:tr h="244793">
                <a:tc>
                  <a:txBody>
                    <a:bodyPr/>
                    <a:lstStyle/>
                    <a:p>
                      <a:pPr algn="ctr">
                        <a:lnSpc>
                          <a:spcPts val="1900"/>
                        </a:lnSpc>
                      </a:pPr>
                      <a:endParaRPr lang="en-GB" sz="1800"/>
                    </a:p>
                  </a:txBody>
                  <a:tcPr/>
                </a:tc>
                <a:tc>
                  <a:txBody>
                    <a:bodyPr/>
                    <a:lstStyle/>
                    <a:p>
                      <a:pPr algn="ctr">
                        <a:lnSpc>
                          <a:spcPts val="1900"/>
                        </a:lnSpc>
                      </a:pPr>
                      <a:r>
                        <a:rPr lang="en-GB" sz="1800" dirty="0"/>
                        <a:t>1</a:t>
                      </a:r>
                    </a:p>
                  </a:txBody>
                  <a:tcPr/>
                </a:tc>
                <a:tc>
                  <a:txBody>
                    <a:bodyPr/>
                    <a:lstStyle/>
                    <a:p>
                      <a:pPr algn="ctr">
                        <a:lnSpc>
                          <a:spcPts val="1900"/>
                        </a:lnSpc>
                      </a:pPr>
                      <a:endParaRPr lang="en-GB" sz="1800" dirty="0"/>
                    </a:p>
                  </a:txBody>
                  <a:tcPr/>
                </a:tc>
                <a:extLst>
                  <a:ext uri="{0D108BD9-81ED-4DB2-BD59-A6C34878D82A}">
                    <a16:rowId xmlns:a16="http://schemas.microsoft.com/office/drawing/2014/main" val="10013"/>
                  </a:ext>
                </a:extLst>
              </a:tr>
              <a:tr h="244793">
                <a:tc>
                  <a:txBody>
                    <a:bodyPr/>
                    <a:lstStyle/>
                    <a:p>
                      <a:pPr algn="ctr">
                        <a:lnSpc>
                          <a:spcPts val="1900"/>
                        </a:lnSpc>
                      </a:pPr>
                      <a:r>
                        <a:rPr lang="en-GB" sz="1800" dirty="0"/>
                        <a:t>7-v</a:t>
                      </a:r>
                    </a:p>
                  </a:txBody>
                  <a:tcPr/>
                </a:tc>
                <a:tc>
                  <a:txBody>
                    <a:bodyPr/>
                    <a:lstStyle/>
                    <a:p>
                      <a:pPr algn="ctr">
                        <a:lnSpc>
                          <a:spcPts val="1900"/>
                        </a:lnSpc>
                      </a:pPr>
                      <a:endParaRPr lang="en-GB" sz="1800" dirty="0"/>
                    </a:p>
                  </a:txBody>
                  <a:tcPr/>
                </a:tc>
                <a:tc>
                  <a:txBody>
                    <a:bodyPr/>
                    <a:lstStyle/>
                    <a:p>
                      <a:pPr algn="ctr">
                        <a:lnSpc>
                          <a:spcPts val="1900"/>
                        </a:lnSpc>
                      </a:pPr>
                      <a:endParaRPr lang="en-GB" sz="1800"/>
                    </a:p>
                  </a:txBody>
                  <a:tcPr/>
                </a:tc>
                <a:extLst>
                  <a:ext uri="{0D108BD9-81ED-4DB2-BD59-A6C34878D82A}">
                    <a16:rowId xmlns:a16="http://schemas.microsoft.com/office/drawing/2014/main" val="10014"/>
                  </a:ext>
                </a:extLst>
              </a:tr>
              <a:tr h="244793">
                <a:tc>
                  <a:txBody>
                    <a:bodyPr/>
                    <a:lstStyle/>
                    <a:p>
                      <a:pPr algn="ctr">
                        <a:lnSpc>
                          <a:spcPts val="1900"/>
                        </a:lnSpc>
                      </a:pPr>
                      <a:r>
                        <a:rPr lang="en-GB" sz="1800" dirty="0"/>
                        <a:t>9</a:t>
                      </a:r>
                    </a:p>
                  </a:txBody>
                  <a:tcPr/>
                </a:tc>
                <a:tc>
                  <a:txBody>
                    <a:bodyPr/>
                    <a:lstStyle/>
                    <a:p>
                      <a:pPr algn="ctr">
                        <a:lnSpc>
                          <a:spcPts val="1900"/>
                        </a:lnSpc>
                      </a:pPr>
                      <a:endParaRPr lang="en-GB" sz="1800"/>
                    </a:p>
                  </a:txBody>
                  <a:tcPr/>
                </a:tc>
                <a:tc>
                  <a:txBody>
                    <a:bodyPr/>
                    <a:lstStyle/>
                    <a:p>
                      <a:pPr algn="ctr">
                        <a:lnSpc>
                          <a:spcPts val="1900"/>
                        </a:lnSpc>
                      </a:pPr>
                      <a:endParaRPr lang="en-GB" sz="1800"/>
                    </a:p>
                  </a:txBody>
                  <a:tcPr/>
                </a:tc>
                <a:extLst>
                  <a:ext uri="{0D108BD9-81ED-4DB2-BD59-A6C34878D82A}">
                    <a16:rowId xmlns:a16="http://schemas.microsoft.com/office/drawing/2014/main" val="10015"/>
                  </a:ext>
                </a:extLst>
              </a:tr>
              <a:tr h="244793">
                <a:tc>
                  <a:txBody>
                    <a:bodyPr/>
                    <a:lstStyle/>
                    <a:p>
                      <a:pPr algn="ctr">
                        <a:lnSpc>
                          <a:spcPts val="1900"/>
                        </a:lnSpc>
                      </a:pPr>
                      <a:endParaRPr lang="en-GB" sz="1800" dirty="0"/>
                    </a:p>
                  </a:txBody>
                  <a:tcPr/>
                </a:tc>
                <a:tc>
                  <a:txBody>
                    <a:bodyPr/>
                    <a:lstStyle/>
                    <a:p>
                      <a:pPr algn="ctr">
                        <a:lnSpc>
                          <a:spcPts val="1900"/>
                        </a:lnSpc>
                      </a:pPr>
                      <a:r>
                        <a:rPr lang="en-GB" sz="1800" dirty="0"/>
                        <a:t>½ </a:t>
                      </a:r>
                    </a:p>
                  </a:txBody>
                  <a:tcPr/>
                </a:tc>
                <a:tc>
                  <a:txBody>
                    <a:bodyPr/>
                    <a:lstStyle/>
                    <a:p>
                      <a:pPr algn="ctr">
                        <a:lnSpc>
                          <a:spcPts val="1900"/>
                        </a:lnSpc>
                      </a:pPr>
                      <a:endParaRPr lang="en-GB" sz="1800"/>
                    </a:p>
                  </a:txBody>
                  <a:tcPr/>
                </a:tc>
                <a:extLst>
                  <a:ext uri="{0D108BD9-81ED-4DB2-BD59-A6C34878D82A}">
                    <a16:rowId xmlns:a16="http://schemas.microsoft.com/office/drawing/2014/main" val="10016"/>
                  </a:ext>
                </a:extLst>
              </a:tr>
              <a:tr h="244793">
                <a:tc>
                  <a:txBody>
                    <a:bodyPr/>
                    <a:lstStyle/>
                    <a:p>
                      <a:pPr algn="ctr">
                        <a:lnSpc>
                          <a:spcPts val="1900"/>
                        </a:lnSpc>
                      </a:pPr>
                      <a:r>
                        <a:rPr lang="en-GB" sz="1800" dirty="0"/>
                        <a:t>11^</a:t>
                      </a:r>
                    </a:p>
                  </a:txBody>
                  <a:tcPr/>
                </a:tc>
                <a:tc>
                  <a:txBody>
                    <a:bodyPr/>
                    <a:lstStyle/>
                    <a:p>
                      <a:pPr algn="ctr">
                        <a:lnSpc>
                          <a:spcPts val="1900"/>
                        </a:lnSpc>
                      </a:pPr>
                      <a:endParaRPr lang="en-GB" sz="1800"/>
                    </a:p>
                  </a:txBody>
                  <a:tcPr/>
                </a:tc>
                <a:tc>
                  <a:txBody>
                    <a:bodyPr/>
                    <a:lstStyle/>
                    <a:p>
                      <a:pPr algn="ctr">
                        <a:lnSpc>
                          <a:spcPts val="1900"/>
                        </a:lnSpc>
                      </a:pPr>
                      <a:endParaRPr lang="en-GB" sz="1800"/>
                    </a:p>
                  </a:txBody>
                  <a:tcPr/>
                </a:tc>
                <a:extLst>
                  <a:ext uri="{0D108BD9-81ED-4DB2-BD59-A6C34878D82A}">
                    <a16:rowId xmlns:a16="http://schemas.microsoft.com/office/drawing/2014/main" val="10017"/>
                  </a:ext>
                </a:extLst>
              </a:tr>
              <a:tr h="244793">
                <a:tc>
                  <a:txBody>
                    <a:bodyPr/>
                    <a:lstStyle/>
                    <a:p>
                      <a:pPr algn="ctr">
                        <a:lnSpc>
                          <a:spcPts val="1900"/>
                        </a:lnSpc>
                      </a:pPr>
                      <a:r>
                        <a:rPr lang="en-GB" sz="1800" dirty="0"/>
                        <a:t>13-v</a:t>
                      </a:r>
                    </a:p>
                  </a:txBody>
                  <a:tcPr/>
                </a:tc>
                <a:tc>
                  <a:txBody>
                    <a:bodyPr/>
                    <a:lstStyle/>
                    <a:p>
                      <a:pPr algn="ctr">
                        <a:lnSpc>
                          <a:spcPts val="1900"/>
                        </a:lnSpc>
                      </a:pPr>
                      <a:endParaRPr lang="en-GB" sz="1800"/>
                    </a:p>
                  </a:txBody>
                  <a:tcPr/>
                </a:tc>
                <a:tc>
                  <a:txBody>
                    <a:bodyPr/>
                    <a:lstStyle/>
                    <a:p>
                      <a:pPr algn="ctr">
                        <a:lnSpc>
                          <a:spcPts val="1900"/>
                        </a:lnSpc>
                      </a:pPr>
                      <a:endParaRPr lang="en-GB" sz="1800"/>
                    </a:p>
                  </a:txBody>
                  <a:tcPr/>
                </a:tc>
                <a:extLst>
                  <a:ext uri="{0D108BD9-81ED-4DB2-BD59-A6C34878D82A}">
                    <a16:rowId xmlns:a16="http://schemas.microsoft.com/office/drawing/2014/main" val="10018"/>
                  </a:ext>
                </a:extLst>
              </a:tr>
              <a:tr h="244793">
                <a:tc>
                  <a:txBody>
                    <a:bodyPr/>
                    <a:lstStyle/>
                    <a:p>
                      <a:pPr algn="ctr">
                        <a:lnSpc>
                          <a:spcPts val="1900"/>
                        </a:lnSpc>
                      </a:pPr>
                      <a:endParaRPr lang="en-GB" sz="1800"/>
                    </a:p>
                  </a:txBody>
                  <a:tcPr/>
                </a:tc>
                <a:tc>
                  <a:txBody>
                    <a:bodyPr/>
                    <a:lstStyle/>
                    <a:p>
                      <a:pPr algn="ctr">
                        <a:lnSpc>
                          <a:spcPts val="1900"/>
                        </a:lnSpc>
                      </a:pPr>
                      <a:endParaRPr lang="en-GB" sz="1800"/>
                    </a:p>
                  </a:txBody>
                  <a:tcPr/>
                </a:tc>
                <a:tc>
                  <a:txBody>
                    <a:bodyPr/>
                    <a:lstStyle/>
                    <a:p>
                      <a:pPr algn="ctr">
                        <a:lnSpc>
                          <a:spcPts val="1900"/>
                        </a:lnSpc>
                      </a:pPr>
                      <a:r>
                        <a:rPr lang="en-GB" sz="1800" dirty="0"/>
                        <a:t>14</a:t>
                      </a:r>
                    </a:p>
                  </a:txBody>
                  <a:tcPr/>
                </a:tc>
                <a:extLst>
                  <a:ext uri="{0D108BD9-81ED-4DB2-BD59-A6C34878D82A}">
                    <a16:rowId xmlns:a16="http://schemas.microsoft.com/office/drawing/2014/main" val="10019"/>
                  </a:ext>
                </a:extLst>
              </a:tr>
            </a:tbl>
          </a:graphicData>
        </a:graphic>
      </p:graphicFrame>
      <p:sp>
        <p:nvSpPr>
          <p:cNvPr id="4" name="Footer Placeholder 3"/>
          <p:cNvSpPr>
            <a:spLocks noGrp="1"/>
          </p:cNvSpPr>
          <p:nvPr>
            <p:ph type="ftr" sz="quarter" idx="11"/>
          </p:nvPr>
        </p:nvSpPr>
        <p:spPr/>
        <p:txBody>
          <a:bodyPr/>
          <a:lstStyle/>
          <a:p>
            <a:r>
              <a:rPr lang="en-US"/>
              <a:t>FIDE Arbiter Seminar</a:t>
            </a:r>
            <a:endParaRPr lang="en-US" dirty="0"/>
          </a:p>
        </p:txBody>
      </p:sp>
      <p:sp>
        <p:nvSpPr>
          <p:cNvPr id="6" name="TextBox 5"/>
          <p:cNvSpPr txBox="1"/>
          <p:nvPr/>
        </p:nvSpPr>
        <p:spPr>
          <a:xfrm>
            <a:off x="838200" y="1690688"/>
            <a:ext cx="7594600" cy="4154984"/>
          </a:xfrm>
          <a:prstGeom prst="rect">
            <a:avLst/>
          </a:prstGeom>
          <a:noFill/>
        </p:spPr>
        <p:txBody>
          <a:bodyPr wrap="square" rtlCol="0">
            <a:spAutoFit/>
          </a:bodyPr>
          <a:lstStyle/>
          <a:p>
            <a:r>
              <a:rPr lang="en-GB" sz="2400" dirty="0"/>
              <a:t>Again arranging the players in order firstly by points and then by pin gives this table.</a:t>
            </a:r>
          </a:p>
          <a:p>
            <a:r>
              <a:rPr lang="en-GB" sz="2400" dirty="0"/>
              <a:t>Player 1 is still the lone leader. Player 2 floated up two rounds ago so is still prevented, therefore player 4</a:t>
            </a:r>
          </a:p>
          <a:p>
            <a:r>
              <a:rPr lang="en-GB" sz="2400" dirty="0"/>
              <a:t>should be the </a:t>
            </a:r>
            <a:r>
              <a:rPr lang="en-GB" sz="2400" dirty="0" err="1"/>
              <a:t>upfloat</a:t>
            </a:r>
            <a:r>
              <a:rPr lang="en-GB" sz="2400" dirty="0"/>
              <a:t> but they have already met so 6 must </a:t>
            </a:r>
            <a:r>
              <a:rPr lang="en-GB" sz="2400" dirty="0" err="1"/>
              <a:t>upfloat</a:t>
            </a:r>
            <a:r>
              <a:rPr lang="en-GB" sz="2400" dirty="0"/>
              <a:t>.</a:t>
            </a:r>
          </a:p>
          <a:p>
            <a:r>
              <a:rPr lang="en-GB" sz="2400" dirty="0"/>
              <a:t>Player 4 should colour transfer giving 4v2 and 3v8 on the two point score group.</a:t>
            </a:r>
          </a:p>
          <a:p>
            <a:r>
              <a:rPr lang="en-GB" sz="2400" dirty="0"/>
              <a:t>The 1½ point group is relatively straightforward 5v10 with 12 </a:t>
            </a:r>
            <a:r>
              <a:rPr lang="en-GB" sz="2400" dirty="0" err="1"/>
              <a:t>downfloating</a:t>
            </a:r>
            <a:r>
              <a:rPr lang="en-GB" sz="2400" dirty="0"/>
              <a:t>. The obvious </a:t>
            </a:r>
            <a:r>
              <a:rPr lang="en-GB" sz="2400" dirty="0" err="1"/>
              <a:t>upfloat</a:t>
            </a:r>
            <a:r>
              <a:rPr lang="en-GB" sz="2400" dirty="0"/>
              <a:t> is 7 so</a:t>
            </a:r>
          </a:p>
          <a:p>
            <a:r>
              <a:rPr lang="en-GB" sz="2400" dirty="0"/>
              <a:t>7v12 is a pairing.</a:t>
            </a:r>
          </a:p>
        </p:txBody>
      </p:sp>
    </p:spTree>
    <p:extLst>
      <p:ext uri="{BB962C8B-B14F-4D97-AF65-F5344CB8AC3E}">
        <p14:creationId xmlns:p14="http://schemas.microsoft.com/office/powerpoint/2010/main" val="344538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242"/>
            <a:ext cx="10515600" cy="793115"/>
          </a:xfrm>
        </p:spPr>
        <p:txBody>
          <a:bodyPr>
            <a:normAutofit fontScale="90000"/>
          </a:bodyPr>
          <a:lstStyle/>
          <a:p>
            <a:r>
              <a:rPr lang="en-GB" dirty="0"/>
              <a:t>Pairing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98085178"/>
              </p:ext>
            </p:extLst>
          </p:nvPr>
        </p:nvGraphicFramePr>
        <p:xfrm>
          <a:off x="8635999" y="0"/>
          <a:ext cx="3347718" cy="6657340"/>
        </p:xfrm>
        <a:graphic>
          <a:graphicData uri="http://schemas.openxmlformats.org/drawingml/2006/table">
            <a:tbl>
              <a:tblPr firstRow="1" bandRow="1">
                <a:tableStyleId>{5C22544A-7EE6-4342-B048-85BDC9FD1C3A}</a:tableStyleId>
              </a:tblPr>
              <a:tblGrid>
                <a:gridCol w="1115906">
                  <a:extLst>
                    <a:ext uri="{9D8B030D-6E8A-4147-A177-3AD203B41FA5}">
                      <a16:colId xmlns:a16="http://schemas.microsoft.com/office/drawing/2014/main" val="20000"/>
                    </a:ext>
                  </a:extLst>
                </a:gridCol>
                <a:gridCol w="1115906">
                  <a:extLst>
                    <a:ext uri="{9D8B030D-6E8A-4147-A177-3AD203B41FA5}">
                      <a16:colId xmlns:a16="http://schemas.microsoft.com/office/drawing/2014/main" val="20001"/>
                    </a:ext>
                  </a:extLst>
                </a:gridCol>
                <a:gridCol w="1115906">
                  <a:extLst>
                    <a:ext uri="{9D8B030D-6E8A-4147-A177-3AD203B41FA5}">
                      <a16:colId xmlns:a16="http://schemas.microsoft.com/office/drawing/2014/main" val="20002"/>
                    </a:ext>
                  </a:extLst>
                </a:gridCol>
              </a:tblGrid>
              <a:tr h="244793">
                <a:tc>
                  <a:txBody>
                    <a:bodyPr/>
                    <a:lstStyle/>
                    <a:p>
                      <a:pPr algn="ctr"/>
                      <a:r>
                        <a:rPr lang="en-GB" sz="1600" dirty="0"/>
                        <a:t>White</a:t>
                      </a:r>
                    </a:p>
                  </a:txBody>
                  <a:tcPr/>
                </a:tc>
                <a:tc>
                  <a:txBody>
                    <a:bodyPr/>
                    <a:lstStyle/>
                    <a:p>
                      <a:pPr algn="ctr"/>
                      <a:r>
                        <a:rPr lang="en-GB" sz="1600" dirty="0"/>
                        <a:t>Pts</a:t>
                      </a:r>
                    </a:p>
                  </a:txBody>
                  <a:tcPr/>
                </a:tc>
                <a:tc>
                  <a:txBody>
                    <a:bodyPr/>
                    <a:lstStyle/>
                    <a:p>
                      <a:pPr algn="ctr"/>
                      <a:r>
                        <a:rPr lang="en-GB" sz="1600" dirty="0"/>
                        <a:t>Black</a:t>
                      </a:r>
                    </a:p>
                  </a:txBody>
                  <a:tcPr/>
                </a:tc>
                <a:extLst>
                  <a:ext uri="{0D108BD9-81ED-4DB2-BD59-A6C34878D82A}">
                    <a16:rowId xmlns:a16="http://schemas.microsoft.com/office/drawing/2014/main" val="10000"/>
                  </a:ext>
                </a:extLst>
              </a:tr>
              <a:tr h="244793">
                <a:tc>
                  <a:txBody>
                    <a:bodyPr/>
                    <a:lstStyle/>
                    <a:p>
                      <a:pPr algn="ctr">
                        <a:lnSpc>
                          <a:spcPts val="1900"/>
                        </a:lnSpc>
                      </a:pPr>
                      <a:endParaRPr lang="en-GB" sz="1800"/>
                    </a:p>
                  </a:txBody>
                  <a:tcPr/>
                </a:tc>
                <a:tc>
                  <a:txBody>
                    <a:bodyPr/>
                    <a:lstStyle/>
                    <a:p>
                      <a:pPr algn="ctr">
                        <a:lnSpc>
                          <a:spcPts val="1900"/>
                        </a:lnSpc>
                      </a:pPr>
                      <a:r>
                        <a:rPr lang="en-GB" sz="1800" dirty="0"/>
                        <a:t>3</a:t>
                      </a:r>
                    </a:p>
                  </a:txBody>
                  <a:tcPr/>
                </a:tc>
                <a:tc>
                  <a:txBody>
                    <a:bodyPr/>
                    <a:lstStyle/>
                    <a:p>
                      <a:pPr algn="ctr">
                        <a:lnSpc>
                          <a:spcPts val="1900"/>
                        </a:lnSpc>
                      </a:pPr>
                      <a:endParaRPr lang="en-GB" sz="1800"/>
                    </a:p>
                  </a:txBody>
                  <a:tcPr/>
                </a:tc>
                <a:extLst>
                  <a:ext uri="{0D108BD9-81ED-4DB2-BD59-A6C34878D82A}">
                    <a16:rowId xmlns:a16="http://schemas.microsoft.com/office/drawing/2014/main" val="10001"/>
                  </a:ext>
                </a:extLst>
              </a:tr>
              <a:tr h="244793">
                <a:tc>
                  <a:txBody>
                    <a:bodyPr/>
                    <a:lstStyle/>
                    <a:p>
                      <a:pPr algn="ctr">
                        <a:lnSpc>
                          <a:spcPts val="1900"/>
                        </a:lnSpc>
                      </a:pPr>
                      <a:r>
                        <a:rPr lang="en-GB" sz="1800" dirty="0"/>
                        <a:t>1v</a:t>
                      </a:r>
                    </a:p>
                  </a:txBody>
                  <a:tcPr/>
                </a:tc>
                <a:tc>
                  <a:txBody>
                    <a:bodyPr/>
                    <a:lstStyle/>
                    <a:p>
                      <a:pPr algn="ctr">
                        <a:lnSpc>
                          <a:spcPts val="1900"/>
                        </a:lnSpc>
                      </a:pPr>
                      <a:endParaRPr lang="en-GB" sz="1800"/>
                    </a:p>
                  </a:txBody>
                  <a:tcPr/>
                </a:tc>
                <a:tc>
                  <a:txBody>
                    <a:bodyPr/>
                    <a:lstStyle/>
                    <a:p>
                      <a:pPr algn="ctr">
                        <a:lnSpc>
                          <a:spcPts val="1900"/>
                        </a:lnSpc>
                      </a:pPr>
                      <a:endParaRPr lang="en-GB" sz="1800"/>
                    </a:p>
                  </a:txBody>
                  <a:tcPr/>
                </a:tc>
                <a:extLst>
                  <a:ext uri="{0D108BD9-81ED-4DB2-BD59-A6C34878D82A}">
                    <a16:rowId xmlns:a16="http://schemas.microsoft.com/office/drawing/2014/main" val="10002"/>
                  </a:ext>
                </a:extLst>
              </a:tr>
              <a:tr h="244793">
                <a:tc>
                  <a:txBody>
                    <a:bodyPr/>
                    <a:lstStyle/>
                    <a:p>
                      <a:pPr algn="ctr">
                        <a:lnSpc>
                          <a:spcPts val="1900"/>
                        </a:lnSpc>
                      </a:pPr>
                      <a:endParaRPr lang="en-GB" sz="1800"/>
                    </a:p>
                  </a:txBody>
                  <a:tcPr/>
                </a:tc>
                <a:tc>
                  <a:txBody>
                    <a:bodyPr/>
                    <a:lstStyle/>
                    <a:p>
                      <a:pPr algn="ctr">
                        <a:lnSpc>
                          <a:spcPts val="1900"/>
                        </a:lnSpc>
                      </a:pPr>
                      <a:r>
                        <a:rPr lang="en-GB" sz="1800" dirty="0"/>
                        <a:t>2</a:t>
                      </a:r>
                    </a:p>
                  </a:txBody>
                  <a:tcPr/>
                </a:tc>
                <a:tc>
                  <a:txBody>
                    <a:bodyPr/>
                    <a:lstStyle/>
                    <a:p>
                      <a:pPr algn="ctr">
                        <a:lnSpc>
                          <a:spcPts val="1900"/>
                        </a:lnSpc>
                      </a:pPr>
                      <a:endParaRPr lang="en-GB" sz="1800"/>
                    </a:p>
                  </a:txBody>
                  <a:tcPr/>
                </a:tc>
                <a:extLst>
                  <a:ext uri="{0D108BD9-81ED-4DB2-BD59-A6C34878D82A}">
                    <a16:rowId xmlns:a16="http://schemas.microsoft.com/office/drawing/2014/main" val="10003"/>
                  </a:ext>
                </a:extLst>
              </a:tr>
              <a:tr h="244793">
                <a:tc>
                  <a:txBody>
                    <a:bodyPr/>
                    <a:lstStyle/>
                    <a:p>
                      <a:pPr algn="ctr">
                        <a:lnSpc>
                          <a:spcPts val="1900"/>
                        </a:lnSpc>
                      </a:pPr>
                      <a:endParaRPr lang="en-GB" sz="1800"/>
                    </a:p>
                  </a:txBody>
                  <a:tcPr/>
                </a:tc>
                <a:tc>
                  <a:txBody>
                    <a:bodyPr/>
                    <a:lstStyle/>
                    <a:p>
                      <a:pPr algn="ctr">
                        <a:lnSpc>
                          <a:spcPts val="1900"/>
                        </a:lnSpc>
                      </a:pPr>
                      <a:endParaRPr lang="en-GB" sz="1800"/>
                    </a:p>
                  </a:txBody>
                  <a:tcPr/>
                </a:tc>
                <a:tc>
                  <a:txBody>
                    <a:bodyPr/>
                    <a:lstStyle/>
                    <a:p>
                      <a:pPr algn="ctr">
                        <a:lnSpc>
                          <a:spcPts val="1900"/>
                        </a:lnSpc>
                      </a:pPr>
                      <a:r>
                        <a:rPr lang="en-GB" sz="1800" dirty="0"/>
                        <a:t>2-^</a:t>
                      </a:r>
                    </a:p>
                  </a:txBody>
                  <a:tcPr/>
                </a:tc>
                <a:extLst>
                  <a:ext uri="{0D108BD9-81ED-4DB2-BD59-A6C34878D82A}">
                    <a16:rowId xmlns:a16="http://schemas.microsoft.com/office/drawing/2014/main" val="10004"/>
                  </a:ext>
                </a:extLst>
              </a:tr>
              <a:tr h="244793">
                <a:tc>
                  <a:txBody>
                    <a:bodyPr/>
                    <a:lstStyle/>
                    <a:p>
                      <a:pPr algn="ctr">
                        <a:lnSpc>
                          <a:spcPts val="1900"/>
                        </a:lnSpc>
                      </a:pPr>
                      <a:r>
                        <a:rPr lang="en-GB" sz="1800" dirty="0"/>
                        <a:t>3</a:t>
                      </a:r>
                    </a:p>
                  </a:txBody>
                  <a:tcPr/>
                </a:tc>
                <a:tc>
                  <a:txBody>
                    <a:bodyPr/>
                    <a:lstStyle/>
                    <a:p>
                      <a:pPr algn="ctr">
                        <a:lnSpc>
                          <a:spcPts val="1900"/>
                        </a:lnSpc>
                      </a:pPr>
                      <a:endParaRPr lang="en-GB" sz="1800"/>
                    </a:p>
                  </a:txBody>
                  <a:tcPr/>
                </a:tc>
                <a:tc>
                  <a:txBody>
                    <a:bodyPr/>
                    <a:lstStyle/>
                    <a:p>
                      <a:pPr algn="ctr">
                        <a:lnSpc>
                          <a:spcPts val="1900"/>
                        </a:lnSpc>
                      </a:pPr>
                      <a:endParaRPr lang="en-GB" sz="1800"/>
                    </a:p>
                  </a:txBody>
                  <a:tcPr/>
                </a:tc>
                <a:extLst>
                  <a:ext uri="{0D108BD9-81ED-4DB2-BD59-A6C34878D82A}">
                    <a16:rowId xmlns:a16="http://schemas.microsoft.com/office/drawing/2014/main" val="10005"/>
                  </a:ext>
                </a:extLst>
              </a:tr>
              <a:tr h="244793">
                <a:tc>
                  <a:txBody>
                    <a:bodyPr/>
                    <a:lstStyle/>
                    <a:p>
                      <a:pPr algn="ctr">
                        <a:lnSpc>
                          <a:spcPts val="1900"/>
                        </a:lnSpc>
                      </a:pPr>
                      <a:endParaRPr lang="en-GB" sz="1800"/>
                    </a:p>
                  </a:txBody>
                  <a:tcPr/>
                </a:tc>
                <a:tc>
                  <a:txBody>
                    <a:bodyPr/>
                    <a:lstStyle/>
                    <a:p>
                      <a:pPr algn="ctr">
                        <a:lnSpc>
                          <a:spcPts val="1900"/>
                        </a:lnSpc>
                      </a:pPr>
                      <a:endParaRPr lang="en-GB" sz="1800"/>
                    </a:p>
                  </a:txBody>
                  <a:tcPr/>
                </a:tc>
                <a:tc>
                  <a:txBody>
                    <a:bodyPr/>
                    <a:lstStyle/>
                    <a:p>
                      <a:pPr algn="ctr">
                        <a:lnSpc>
                          <a:spcPts val="1900"/>
                        </a:lnSpc>
                      </a:pPr>
                      <a:r>
                        <a:rPr lang="en-GB" sz="1800" dirty="0"/>
                        <a:t>4</a:t>
                      </a:r>
                    </a:p>
                  </a:txBody>
                  <a:tcPr/>
                </a:tc>
                <a:extLst>
                  <a:ext uri="{0D108BD9-81ED-4DB2-BD59-A6C34878D82A}">
                    <a16:rowId xmlns:a16="http://schemas.microsoft.com/office/drawing/2014/main" val="10006"/>
                  </a:ext>
                </a:extLst>
              </a:tr>
              <a:tr h="244793">
                <a:tc>
                  <a:txBody>
                    <a:bodyPr/>
                    <a:lstStyle/>
                    <a:p>
                      <a:pPr algn="ctr">
                        <a:lnSpc>
                          <a:spcPts val="1900"/>
                        </a:lnSpc>
                      </a:pPr>
                      <a:endParaRPr lang="en-GB" sz="1800"/>
                    </a:p>
                  </a:txBody>
                  <a:tcPr/>
                </a:tc>
                <a:tc>
                  <a:txBody>
                    <a:bodyPr/>
                    <a:lstStyle/>
                    <a:p>
                      <a:pPr algn="ctr">
                        <a:lnSpc>
                          <a:spcPts val="1900"/>
                        </a:lnSpc>
                      </a:pPr>
                      <a:endParaRPr lang="en-GB" sz="1800"/>
                    </a:p>
                  </a:txBody>
                  <a:tcPr/>
                </a:tc>
                <a:tc>
                  <a:txBody>
                    <a:bodyPr/>
                    <a:lstStyle/>
                    <a:p>
                      <a:pPr algn="ctr">
                        <a:lnSpc>
                          <a:spcPts val="1900"/>
                        </a:lnSpc>
                      </a:pPr>
                      <a:r>
                        <a:rPr lang="en-GB" sz="1800" dirty="0"/>
                        <a:t>6</a:t>
                      </a:r>
                    </a:p>
                  </a:txBody>
                  <a:tcPr/>
                </a:tc>
                <a:extLst>
                  <a:ext uri="{0D108BD9-81ED-4DB2-BD59-A6C34878D82A}">
                    <a16:rowId xmlns:a16="http://schemas.microsoft.com/office/drawing/2014/main" val="10007"/>
                  </a:ext>
                </a:extLst>
              </a:tr>
              <a:tr h="244793">
                <a:tc>
                  <a:txBody>
                    <a:bodyPr/>
                    <a:lstStyle/>
                    <a:p>
                      <a:pPr algn="ctr">
                        <a:lnSpc>
                          <a:spcPts val="1900"/>
                        </a:lnSpc>
                      </a:pPr>
                      <a:endParaRPr lang="en-GB" sz="1800"/>
                    </a:p>
                  </a:txBody>
                  <a:tcPr/>
                </a:tc>
                <a:tc>
                  <a:txBody>
                    <a:bodyPr/>
                    <a:lstStyle/>
                    <a:p>
                      <a:pPr algn="ctr">
                        <a:lnSpc>
                          <a:spcPts val="1900"/>
                        </a:lnSpc>
                      </a:pPr>
                      <a:endParaRPr lang="en-GB" sz="1800"/>
                    </a:p>
                  </a:txBody>
                  <a:tcPr/>
                </a:tc>
                <a:tc>
                  <a:txBody>
                    <a:bodyPr/>
                    <a:lstStyle/>
                    <a:p>
                      <a:pPr algn="ctr">
                        <a:lnSpc>
                          <a:spcPts val="1900"/>
                        </a:lnSpc>
                      </a:pPr>
                      <a:r>
                        <a:rPr lang="en-GB" sz="1800" dirty="0"/>
                        <a:t>8^v</a:t>
                      </a:r>
                    </a:p>
                  </a:txBody>
                  <a:tcPr/>
                </a:tc>
                <a:extLst>
                  <a:ext uri="{0D108BD9-81ED-4DB2-BD59-A6C34878D82A}">
                    <a16:rowId xmlns:a16="http://schemas.microsoft.com/office/drawing/2014/main" val="10008"/>
                  </a:ext>
                </a:extLst>
              </a:tr>
              <a:tr h="244793">
                <a:tc>
                  <a:txBody>
                    <a:bodyPr/>
                    <a:lstStyle/>
                    <a:p>
                      <a:pPr algn="ctr">
                        <a:lnSpc>
                          <a:spcPts val="1900"/>
                        </a:lnSpc>
                      </a:pPr>
                      <a:endParaRPr lang="en-GB" sz="1800"/>
                    </a:p>
                  </a:txBody>
                  <a:tcPr/>
                </a:tc>
                <a:tc>
                  <a:txBody>
                    <a:bodyPr/>
                    <a:lstStyle/>
                    <a:p>
                      <a:pPr algn="ctr">
                        <a:lnSpc>
                          <a:spcPts val="1900"/>
                        </a:lnSpc>
                      </a:pPr>
                      <a:r>
                        <a:rPr lang="en-GB" sz="1800" dirty="0"/>
                        <a:t>1½ </a:t>
                      </a:r>
                    </a:p>
                  </a:txBody>
                  <a:tcPr/>
                </a:tc>
                <a:tc>
                  <a:txBody>
                    <a:bodyPr/>
                    <a:lstStyle/>
                    <a:p>
                      <a:pPr algn="ctr">
                        <a:lnSpc>
                          <a:spcPts val="1900"/>
                        </a:lnSpc>
                      </a:pPr>
                      <a:endParaRPr lang="en-GB" sz="1800"/>
                    </a:p>
                  </a:txBody>
                  <a:tcPr/>
                </a:tc>
                <a:extLst>
                  <a:ext uri="{0D108BD9-81ED-4DB2-BD59-A6C34878D82A}">
                    <a16:rowId xmlns:a16="http://schemas.microsoft.com/office/drawing/2014/main" val="10009"/>
                  </a:ext>
                </a:extLst>
              </a:tr>
              <a:tr h="244793">
                <a:tc>
                  <a:txBody>
                    <a:bodyPr/>
                    <a:lstStyle/>
                    <a:p>
                      <a:pPr algn="ctr">
                        <a:lnSpc>
                          <a:spcPts val="1900"/>
                        </a:lnSpc>
                      </a:pPr>
                      <a:r>
                        <a:rPr lang="en-GB" sz="1800" dirty="0"/>
                        <a:t>5^</a:t>
                      </a:r>
                    </a:p>
                  </a:txBody>
                  <a:tcPr/>
                </a:tc>
                <a:tc>
                  <a:txBody>
                    <a:bodyPr/>
                    <a:lstStyle/>
                    <a:p>
                      <a:pPr algn="ctr">
                        <a:lnSpc>
                          <a:spcPts val="1900"/>
                        </a:lnSpc>
                      </a:pPr>
                      <a:endParaRPr lang="en-GB" sz="1800"/>
                    </a:p>
                  </a:txBody>
                  <a:tcPr/>
                </a:tc>
                <a:tc>
                  <a:txBody>
                    <a:bodyPr/>
                    <a:lstStyle/>
                    <a:p>
                      <a:pPr algn="ctr">
                        <a:lnSpc>
                          <a:spcPts val="1900"/>
                        </a:lnSpc>
                      </a:pPr>
                      <a:endParaRPr lang="en-GB" sz="1800"/>
                    </a:p>
                  </a:txBody>
                  <a:tcPr/>
                </a:tc>
                <a:extLst>
                  <a:ext uri="{0D108BD9-81ED-4DB2-BD59-A6C34878D82A}">
                    <a16:rowId xmlns:a16="http://schemas.microsoft.com/office/drawing/2014/main" val="10010"/>
                  </a:ext>
                </a:extLst>
              </a:tr>
              <a:tr h="244793">
                <a:tc>
                  <a:txBody>
                    <a:bodyPr/>
                    <a:lstStyle/>
                    <a:p>
                      <a:pPr algn="ctr">
                        <a:lnSpc>
                          <a:spcPts val="1900"/>
                        </a:lnSpc>
                      </a:pPr>
                      <a:endParaRPr lang="en-GB" sz="1800"/>
                    </a:p>
                  </a:txBody>
                  <a:tcPr/>
                </a:tc>
                <a:tc>
                  <a:txBody>
                    <a:bodyPr/>
                    <a:lstStyle/>
                    <a:p>
                      <a:pPr algn="ctr">
                        <a:lnSpc>
                          <a:spcPts val="1900"/>
                        </a:lnSpc>
                      </a:pPr>
                      <a:endParaRPr lang="en-GB" sz="1800"/>
                    </a:p>
                  </a:txBody>
                  <a:tcPr/>
                </a:tc>
                <a:tc>
                  <a:txBody>
                    <a:bodyPr/>
                    <a:lstStyle/>
                    <a:p>
                      <a:pPr algn="ctr">
                        <a:lnSpc>
                          <a:spcPts val="1900"/>
                        </a:lnSpc>
                      </a:pPr>
                      <a:r>
                        <a:rPr lang="en-GB" sz="1800" dirty="0"/>
                        <a:t>10</a:t>
                      </a:r>
                    </a:p>
                  </a:txBody>
                  <a:tcPr/>
                </a:tc>
                <a:extLst>
                  <a:ext uri="{0D108BD9-81ED-4DB2-BD59-A6C34878D82A}">
                    <a16:rowId xmlns:a16="http://schemas.microsoft.com/office/drawing/2014/main" val="10011"/>
                  </a:ext>
                </a:extLst>
              </a:tr>
              <a:tr h="244793">
                <a:tc>
                  <a:txBody>
                    <a:bodyPr/>
                    <a:lstStyle/>
                    <a:p>
                      <a:pPr algn="ctr">
                        <a:lnSpc>
                          <a:spcPts val="1900"/>
                        </a:lnSpc>
                      </a:pPr>
                      <a:endParaRPr lang="en-GB" sz="1800"/>
                    </a:p>
                  </a:txBody>
                  <a:tcPr/>
                </a:tc>
                <a:tc>
                  <a:txBody>
                    <a:bodyPr/>
                    <a:lstStyle/>
                    <a:p>
                      <a:pPr algn="ctr">
                        <a:lnSpc>
                          <a:spcPts val="1900"/>
                        </a:lnSpc>
                      </a:pPr>
                      <a:endParaRPr lang="en-GB" sz="1800"/>
                    </a:p>
                  </a:txBody>
                  <a:tcPr/>
                </a:tc>
                <a:tc>
                  <a:txBody>
                    <a:bodyPr/>
                    <a:lstStyle/>
                    <a:p>
                      <a:pPr algn="ctr">
                        <a:lnSpc>
                          <a:spcPts val="1900"/>
                        </a:lnSpc>
                      </a:pPr>
                      <a:r>
                        <a:rPr lang="en-GB" sz="1800" dirty="0"/>
                        <a:t>12</a:t>
                      </a:r>
                    </a:p>
                  </a:txBody>
                  <a:tcPr/>
                </a:tc>
                <a:extLst>
                  <a:ext uri="{0D108BD9-81ED-4DB2-BD59-A6C34878D82A}">
                    <a16:rowId xmlns:a16="http://schemas.microsoft.com/office/drawing/2014/main" val="10012"/>
                  </a:ext>
                </a:extLst>
              </a:tr>
              <a:tr h="244793">
                <a:tc>
                  <a:txBody>
                    <a:bodyPr/>
                    <a:lstStyle/>
                    <a:p>
                      <a:pPr algn="ctr">
                        <a:lnSpc>
                          <a:spcPts val="1900"/>
                        </a:lnSpc>
                      </a:pPr>
                      <a:endParaRPr lang="en-GB" sz="1800"/>
                    </a:p>
                  </a:txBody>
                  <a:tcPr/>
                </a:tc>
                <a:tc>
                  <a:txBody>
                    <a:bodyPr/>
                    <a:lstStyle/>
                    <a:p>
                      <a:pPr algn="ctr">
                        <a:lnSpc>
                          <a:spcPts val="1900"/>
                        </a:lnSpc>
                      </a:pPr>
                      <a:r>
                        <a:rPr lang="en-GB" sz="1800" dirty="0"/>
                        <a:t>1</a:t>
                      </a:r>
                    </a:p>
                  </a:txBody>
                  <a:tcPr/>
                </a:tc>
                <a:tc>
                  <a:txBody>
                    <a:bodyPr/>
                    <a:lstStyle/>
                    <a:p>
                      <a:pPr algn="ctr">
                        <a:lnSpc>
                          <a:spcPts val="1900"/>
                        </a:lnSpc>
                      </a:pPr>
                      <a:endParaRPr lang="en-GB" sz="1800" dirty="0"/>
                    </a:p>
                  </a:txBody>
                  <a:tcPr/>
                </a:tc>
                <a:extLst>
                  <a:ext uri="{0D108BD9-81ED-4DB2-BD59-A6C34878D82A}">
                    <a16:rowId xmlns:a16="http://schemas.microsoft.com/office/drawing/2014/main" val="10013"/>
                  </a:ext>
                </a:extLst>
              </a:tr>
              <a:tr h="244793">
                <a:tc>
                  <a:txBody>
                    <a:bodyPr/>
                    <a:lstStyle/>
                    <a:p>
                      <a:pPr algn="ctr">
                        <a:lnSpc>
                          <a:spcPts val="1900"/>
                        </a:lnSpc>
                      </a:pPr>
                      <a:r>
                        <a:rPr lang="en-GB" sz="1800" dirty="0"/>
                        <a:t>7-v</a:t>
                      </a:r>
                    </a:p>
                  </a:txBody>
                  <a:tcPr/>
                </a:tc>
                <a:tc>
                  <a:txBody>
                    <a:bodyPr/>
                    <a:lstStyle/>
                    <a:p>
                      <a:pPr algn="ctr">
                        <a:lnSpc>
                          <a:spcPts val="1900"/>
                        </a:lnSpc>
                      </a:pPr>
                      <a:endParaRPr lang="en-GB" sz="1800" dirty="0"/>
                    </a:p>
                  </a:txBody>
                  <a:tcPr/>
                </a:tc>
                <a:tc>
                  <a:txBody>
                    <a:bodyPr/>
                    <a:lstStyle/>
                    <a:p>
                      <a:pPr algn="ctr">
                        <a:lnSpc>
                          <a:spcPts val="1900"/>
                        </a:lnSpc>
                      </a:pPr>
                      <a:endParaRPr lang="en-GB" sz="1800"/>
                    </a:p>
                  </a:txBody>
                  <a:tcPr/>
                </a:tc>
                <a:extLst>
                  <a:ext uri="{0D108BD9-81ED-4DB2-BD59-A6C34878D82A}">
                    <a16:rowId xmlns:a16="http://schemas.microsoft.com/office/drawing/2014/main" val="10014"/>
                  </a:ext>
                </a:extLst>
              </a:tr>
              <a:tr h="244793">
                <a:tc>
                  <a:txBody>
                    <a:bodyPr/>
                    <a:lstStyle/>
                    <a:p>
                      <a:pPr algn="ctr">
                        <a:lnSpc>
                          <a:spcPts val="1900"/>
                        </a:lnSpc>
                      </a:pPr>
                      <a:r>
                        <a:rPr lang="en-GB" sz="1800" dirty="0"/>
                        <a:t>9</a:t>
                      </a:r>
                    </a:p>
                  </a:txBody>
                  <a:tcPr/>
                </a:tc>
                <a:tc>
                  <a:txBody>
                    <a:bodyPr/>
                    <a:lstStyle/>
                    <a:p>
                      <a:pPr algn="ctr">
                        <a:lnSpc>
                          <a:spcPts val="1900"/>
                        </a:lnSpc>
                      </a:pPr>
                      <a:endParaRPr lang="en-GB" sz="1800"/>
                    </a:p>
                  </a:txBody>
                  <a:tcPr/>
                </a:tc>
                <a:tc>
                  <a:txBody>
                    <a:bodyPr/>
                    <a:lstStyle/>
                    <a:p>
                      <a:pPr algn="ctr">
                        <a:lnSpc>
                          <a:spcPts val="1900"/>
                        </a:lnSpc>
                      </a:pPr>
                      <a:endParaRPr lang="en-GB" sz="1800"/>
                    </a:p>
                  </a:txBody>
                  <a:tcPr/>
                </a:tc>
                <a:extLst>
                  <a:ext uri="{0D108BD9-81ED-4DB2-BD59-A6C34878D82A}">
                    <a16:rowId xmlns:a16="http://schemas.microsoft.com/office/drawing/2014/main" val="10015"/>
                  </a:ext>
                </a:extLst>
              </a:tr>
              <a:tr h="244793">
                <a:tc>
                  <a:txBody>
                    <a:bodyPr/>
                    <a:lstStyle/>
                    <a:p>
                      <a:pPr algn="ctr">
                        <a:lnSpc>
                          <a:spcPts val="1900"/>
                        </a:lnSpc>
                      </a:pPr>
                      <a:endParaRPr lang="en-GB" sz="1800" dirty="0"/>
                    </a:p>
                  </a:txBody>
                  <a:tcPr/>
                </a:tc>
                <a:tc>
                  <a:txBody>
                    <a:bodyPr/>
                    <a:lstStyle/>
                    <a:p>
                      <a:pPr algn="ctr">
                        <a:lnSpc>
                          <a:spcPts val="1900"/>
                        </a:lnSpc>
                      </a:pPr>
                      <a:r>
                        <a:rPr lang="en-GB" sz="1800" dirty="0"/>
                        <a:t>½ </a:t>
                      </a:r>
                    </a:p>
                  </a:txBody>
                  <a:tcPr/>
                </a:tc>
                <a:tc>
                  <a:txBody>
                    <a:bodyPr/>
                    <a:lstStyle/>
                    <a:p>
                      <a:pPr algn="ctr">
                        <a:lnSpc>
                          <a:spcPts val="1900"/>
                        </a:lnSpc>
                      </a:pPr>
                      <a:endParaRPr lang="en-GB" sz="1800"/>
                    </a:p>
                  </a:txBody>
                  <a:tcPr/>
                </a:tc>
                <a:extLst>
                  <a:ext uri="{0D108BD9-81ED-4DB2-BD59-A6C34878D82A}">
                    <a16:rowId xmlns:a16="http://schemas.microsoft.com/office/drawing/2014/main" val="10016"/>
                  </a:ext>
                </a:extLst>
              </a:tr>
              <a:tr h="244793">
                <a:tc>
                  <a:txBody>
                    <a:bodyPr/>
                    <a:lstStyle/>
                    <a:p>
                      <a:pPr algn="ctr">
                        <a:lnSpc>
                          <a:spcPts val="1900"/>
                        </a:lnSpc>
                      </a:pPr>
                      <a:r>
                        <a:rPr lang="en-GB" sz="1800" dirty="0"/>
                        <a:t>11^</a:t>
                      </a:r>
                    </a:p>
                  </a:txBody>
                  <a:tcPr/>
                </a:tc>
                <a:tc>
                  <a:txBody>
                    <a:bodyPr/>
                    <a:lstStyle/>
                    <a:p>
                      <a:pPr algn="ctr">
                        <a:lnSpc>
                          <a:spcPts val="1900"/>
                        </a:lnSpc>
                      </a:pPr>
                      <a:endParaRPr lang="en-GB" sz="1800"/>
                    </a:p>
                  </a:txBody>
                  <a:tcPr/>
                </a:tc>
                <a:tc>
                  <a:txBody>
                    <a:bodyPr/>
                    <a:lstStyle/>
                    <a:p>
                      <a:pPr algn="ctr">
                        <a:lnSpc>
                          <a:spcPts val="1900"/>
                        </a:lnSpc>
                      </a:pPr>
                      <a:endParaRPr lang="en-GB" sz="1800"/>
                    </a:p>
                  </a:txBody>
                  <a:tcPr/>
                </a:tc>
                <a:extLst>
                  <a:ext uri="{0D108BD9-81ED-4DB2-BD59-A6C34878D82A}">
                    <a16:rowId xmlns:a16="http://schemas.microsoft.com/office/drawing/2014/main" val="10017"/>
                  </a:ext>
                </a:extLst>
              </a:tr>
              <a:tr h="244793">
                <a:tc>
                  <a:txBody>
                    <a:bodyPr/>
                    <a:lstStyle/>
                    <a:p>
                      <a:pPr algn="ctr">
                        <a:lnSpc>
                          <a:spcPts val="1900"/>
                        </a:lnSpc>
                      </a:pPr>
                      <a:r>
                        <a:rPr lang="en-GB" sz="1800" dirty="0"/>
                        <a:t>13-v</a:t>
                      </a:r>
                    </a:p>
                  </a:txBody>
                  <a:tcPr/>
                </a:tc>
                <a:tc>
                  <a:txBody>
                    <a:bodyPr/>
                    <a:lstStyle/>
                    <a:p>
                      <a:pPr algn="ctr">
                        <a:lnSpc>
                          <a:spcPts val="1900"/>
                        </a:lnSpc>
                      </a:pPr>
                      <a:endParaRPr lang="en-GB" sz="1800"/>
                    </a:p>
                  </a:txBody>
                  <a:tcPr/>
                </a:tc>
                <a:tc>
                  <a:txBody>
                    <a:bodyPr/>
                    <a:lstStyle/>
                    <a:p>
                      <a:pPr algn="ctr">
                        <a:lnSpc>
                          <a:spcPts val="1900"/>
                        </a:lnSpc>
                      </a:pPr>
                      <a:endParaRPr lang="en-GB" sz="1800"/>
                    </a:p>
                  </a:txBody>
                  <a:tcPr/>
                </a:tc>
                <a:extLst>
                  <a:ext uri="{0D108BD9-81ED-4DB2-BD59-A6C34878D82A}">
                    <a16:rowId xmlns:a16="http://schemas.microsoft.com/office/drawing/2014/main" val="10018"/>
                  </a:ext>
                </a:extLst>
              </a:tr>
              <a:tr h="244793">
                <a:tc>
                  <a:txBody>
                    <a:bodyPr/>
                    <a:lstStyle/>
                    <a:p>
                      <a:pPr algn="ctr">
                        <a:lnSpc>
                          <a:spcPts val="1900"/>
                        </a:lnSpc>
                      </a:pPr>
                      <a:endParaRPr lang="en-GB" sz="1800"/>
                    </a:p>
                  </a:txBody>
                  <a:tcPr/>
                </a:tc>
                <a:tc>
                  <a:txBody>
                    <a:bodyPr/>
                    <a:lstStyle/>
                    <a:p>
                      <a:pPr algn="ctr">
                        <a:lnSpc>
                          <a:spcPts val="1900"/>
                        </a:lnSpc>
                      </a:pPr>
                      <a:endParaRPr lang="en-GB" sz="1800"/>
                    </a:p>
                  </a:txBody>
                  <a:tcPr/>
                </a:tc>
                <a:tc>
                  <a:txBody>
                    <a:bodyPr/>
                    <a:lstStyle/>
                    <a:p>
                      <a:pPr algn="ctr">
                        <a:lnSpc>
                          <a:spcPts val="1900"/>
                        </a:lnSpc>
                      </a:pPr>
                      <a:r>
                        <a:rPr lang="en-GB" sz="1800" dirty="0"/>
                        <a:t>14</a:t>
                      </a:r>
                    </a:p>
                  </a:txBody>
                  <a:tcPr/>
                </a:tc>
                <a:extLst>
                  <a:ext uri="{0D108BD9-81ED-4DB2-BD59-A6C34878D82A}">
                    <a16:rowId xmlns:a16="http://schemas.microsoft.com/office/drawing/2014/main" val="10019"/>
                  </a:ext>
                </a:extLst>
              </a:tr>
            </a:tbl>
          </a:graphicData>
        </a:graphic>
      </p:graphicFrame>
      <p:sp>
        <p:nvSpPr>
          <p:cNvPr id="4" name="Footer Placeholder 3"/>
          <p:cNvSpPr>
            <a:spLocks noGrp="1"/>
          </p:cNvSpPr>
          <p:nvPr>
            <p:ph type="ftr" sz="quarter" idx="11"/>
          </p:nvPr>
        </p:nvSpPr>
        <p:spPr/>
        <p:txBody>
          <a:bodyPr/>
          <a:lstStyle/>
          <a:p>
            <a:r>
              <a:rPr lang="en-US"/>
              <a:t>FIDE Arbiter Seminar</a:t>
            </a:r>
            <a:endParaRPr lang="en-US" dirty="0"/>
          </a:p>
        </p:txBody>
      </p:sp>
      <p:sp>
        <p:nvSpPr>
          <p:cNvPr id="6" name="TextBox 5"/>
          <p:cNvSpPr txBox="1"/>
          <p:nvPr/>
        </p:nvSpPr>
        <p:spPr>
          <a:xfrm>
            <a:off x="241300" y="856357"/>
            <a:ext cx="8232140" cy="5632311"/>
          </a:xfrm>
          <a:prstGeom prst="rect">
            <a:avLst/>
          </a:prstGeom>
          <a:noFill/>
        </p:spPr>
        <p:txBody>
          <a:bodyPr wrap="square" rtlCol="0">
            <a:spAutoFit/>
          </a:bodyPr>
          <a:lstStyle/>
          <a:p>
            <a:r>
              <a:rPr lang="en-GB" sz="2400" dirty="0"/>
              <a:t>We now have the tricky score group (though it is possible to get the correct answer by accident!).</a:t>
            </a:r>
          </a:p>
          <a:p>
            <a:r>
              <a:rPr lang="en-GB" sz="2400" dirty="0"/>
              <a:t>We have three white seekers and only one black so we need a transfer. If everything else is the same this will normally be the lowest rated, in this case player 13. However because we are looking for an </a:t>
            </a:r>
            <a:r>
              <a:rPr lang="en-GB" sz="2400" dirty="0" err="1"/>
              <a:t>upfloat</a:t>
            </a:r>
            <a:endParaRPr lang="en-GB" sz="2400" dirty="0"/>
          </a:p>
          <a:p>
            <a:r>
              <a:rPr lang="en-GB" sz="2400" dirty="0"/>
              <a:t>11 might be considered as the best candidate and would be except for the previous </a:t>
            </a:r>
            <a:r>
              <a:rPr lang="en-GB" sz="2400" dirty="0" err="1"/>
              <a:t>upfloat</a:t>
            </a:r>
            <a:r>
              <a:rPr lang="en-GB" sz="2400" dirty="0"/>
              <a:t>. Because of this </a:t>
            </a:r>
            <a:r>
              <a:rPr lang="en-GB" sz="2400" dirty="0" err="1"/>
              <a:t>upfloat</a:t>
            </a:r>
            <a:r>
              <a:rPr lang="en-GB" sz="2400" dirty="0"/>
              <a:t> 11 is not chosen to transfer and 13 is.</a:t>
            </a:r>
          </a:p>
          <a:p>
            <a:r>
              <a:rPr lang="en-GB" sz="2400" dirty="0"/>
              <a:t>Having transferred across 13 should </a:t>
            </a:r>
            <a:r>
              <a:rPr lang="en-GB" sz="2400" dirty="0" err="1"/>
              <a:t>upfloat</a:t>
            </a:r>
            <a:r>
              <a:rPr lang="en-GB" sz="2400" dirty="0"/>
              <a:t> but this leaves 11v14 who have already met. 14 must </a:t>
            </a:r>
            <a:r>
              <a:rPr lang="en-GB" sz="2400" dirty="0" err="1"/>
              <a:t>upfloat</a:t>
            </a:r>
            <a:r>
              <a:rPr lang="en-GB" sz="2400" dirty="0"/>
              <a:t> giving 9v14 and 11v13.</a:t>
            </a:r>
          </a:p>
          <a:p>
            <a:r>
              <a:rPr lang="en-GB" sz="2400" dirty="0"/>
              <a:t>Had we incorrectly said that 14 is the only black seeker so must go up to play 11 we would get the same answer with much less work. But we would have reached the answer by a wrong method.</a:t>
            </a:r>
          </a:p>
        </p:txBody>
      </p:sp>
    </p:spTree>
    <p:extLst>
      <p:ext uri="{BB962C8B-B14F-4D97-AF65-F5344CB8AC3E}">
        <p14:creationId xmlns:p14="http://schemas.microsoft.com/office/powerpoint/2010/main" val="1113746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Pairing</a:t>
            </a:r>
          </a:p>
        </p:txBody>
      </p:sp>
      <p:sp>
        <p:nvSpPr>
          <p:cNvPr id="3" name="Content Placeholder 2"/>
          <p:cNvSpPr>
            <a:spLocks noGrp="1"/>
          </p:cNvSpPr>
          <p:nvPr>
            <p:ph idx="1"/>
          </p:nvPr>
        </p:nvSpPr>
        <p:spPr/>
        <p:txBody>
          <a:bodyPr/>
          <a:lstStyle/>
          <a:p>
            <a:r>
              <a:rPr lang="en-GB" dirty="0"/>
              <a:t>Round 4 pairing</a:t>
            </a:r>
          </a:p>
          <a:p>
            <a:r>
              <a:rPr lang="en-GB" dirty="0"/>
              <a:t>Round 4 results and leader board</a:t>
            </a:r>
          </a:p>
          <a:p>
            <a:endParaRPr lang="en-GB" dirty="0"/>
          </a:p>
        </p:txBody>
      </p:sp>
      <p:sp>
        <p:nvSpPr>
          <p:cNvPr id="4" name="Footer Placeholder 3"/>
          <p:cNvSpPr>
            <a:spLocks noGrp="1"/>
          </p:cNvSpPr>
          <p:nvPr>
            <p:ph type="ftr" sz="quarter" idx="11"/>
          </p:nvPr>
        </p:nvSpPr>
        <p:spPr/>
        <p:txBody>
          <a:bodyPr/>
          <a:lstStyle/>
          <a:p>
            <a:r>
              <a:rPr lang="en-US"/>
              <a:t>FIDE Arbiter Seminar</a:t>
            </a:r>
            <a:endParaRPr lang="en-US" dirty="0"/>
          </a:p>
        </p:txBody>
      </p:sp>
      <p:pic>
        <p:nvPicPr>
          <p:cNvPr id="5" name="Picture 4"/>
          <p:cNvPicPr>
            <a:picLocks noChangeAspect="1"/>
          </p:cNvPicPr>
          <p:nvPr/>
        </p:nvPicPr>
        <p:blipFill>
          <a:blip r:embed="rId2"/>
          <a:stretch>
            <a:fillRect/>
          </a:stretch>
        </p:blipFill>
        <p:spPr>
          <a:xfrm>
            <a:off x="5328390" y="202202"/>
            <a:ext cx="5461529" cy="1868469"/>
          </a:xfrm>
          <a:prstGeom prst="rect">
            <a:avLst/>
          </a:prstGeom>
        </p:spPr>
      </p:pic>
      <p:pic>
        <p:nvPicPr>
          <p:cNvPr id="6" name="Picture 5"/>
          <p:cNvPicPr>
            <a:picLocks noChangeAspect="1"/>
          </p:cNvPicPr>
          <p:nvPr/>
        </p:nvPicPr>
        <p:blipFill>
          <a:blip r:embed="rId3"/>
          <a:stretch>
            <a:fillRect/>
          </a:stretch>
        </p:blipFill>
        <p:spPr>
          <a:xfrm>
            <a:off x="145721" y="2984290"/>
            <a:ext cx="4877869" cy="1676813"/>
          </a:xfrm>
          <a:prstGeom prst="rect">
            <a:avLst/>
          </a:prstGeom>
        </p:spPr>
      </p:pic>
      <p:pic>
        <p:nvPicPr>
          <p:cNvPr id="7" name="Picture 6"/>
          <p:cNvPicPr>
            <a:picLocks noChangeAspect="1"/>
          </p:cNvPicPr>
          <p:nvPr/>
        </p:nvPicPr>
        <p:blipFill>
          <a:blip r:embed="rId4"/>
          <a:stretch>
            <a:fillRect/>
          </a:stretch>
        </p:blipFill>
        <p:spPr>
          <a:xfrm>
            <a:off x="5168575" y="2908072"/>
            <a:ext cx="6961125" cy="3506063"/>
          </a:xfrm>
          <a:prstGeom prst="rect">
            <a:avLst/>
          </a:prstGeom>
        </p:spPr>
      </p:pic>
    </p:spTree>
    <p:extLst>
      <p:ext uri="{BB962C8B-B14F-4D97-AF65-F5344CB8AC3E}">
        <p14:creationId xmlns:p14="http://schemas.microsoft.com/office/powerpoint/2010/main" val="3379119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Pairings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46658669"/>
              </p:ext>
            </p:extLst>
          </p:nvPr>
        </p:nvGraphicFramePr>
        <p:xfrm>
          <a:off x="579549" y="1825625"/>
          <a:ext cx="11024316" cy="4351337"/>
        </p:xfrm>
        <a:graphic>
          <a:graphicData uri="http://schemas.openxmlformats.org/drawingml/2006/table">
            <a:tbl>
              <a:tblPr/>
              <a:tblGrid>
                <a:gridCol w="11024316">
                  <a:extLst>
                    <a:ext uri="{9D8B030D-6E8A-4147-A177-3AD203B41FA5}">
                      <a16:colId xmlns:a16="http://schemas.microsoft.com/office/drawing/2014/main" val="20000"/>
                    </a:ext>
                  </a:extLst>
                </a:gridCol>
              </a:tblGrid>
              <a:tr h="4351337">
                <a:tc>
                  <a:txBody>
                    <a:bodyPr/>
                    <a:lstStyle/>
                    <a:p>
                      <a:pPr algn="l"/>
                      <a:r>
                        <a:rPr lang="en-GB" sz="2400" b="1" dirty="0">
                          <a:solidFill>
                            <a:schemeClr val="tx1"/>
                          </a:solidFill>
                          <a:effectLst/>
                        </a:rPr>
                        <a:t>Basic rules for Swiss Systems</a:t>
                      </a:r>
                    </a:p>
                    <a:p>
                      <a:pPr algn="l"/>
                      <a:r>
                        <a:rPr lang="en-GB" sz="2400" dirty="0"/>
                        <a:t>The following rules are valid for each Swiss system unless explicitly stated otherwise.</a:t>
                      </a:r>
                    </a:p>
                    <a:p>
                      <a:pPr marL="285750" indent="-285750" algn="l">
                        <a:buFont typeface="Arial" panose="020B0604020202020204" pitchFamily="34" charset="0"/>
                        <a:buChar char="•"/>
                      </a:pPr>
                      <a:r>
                        <a:rPr lang="en-GB" sz="2400" dirty="0"/>
                        <a:t>The number of rounds to be played is declared beforehand</a:t>
                      </a:r>
                    </a:p>
                    <a:p>
                      <a:pPr marL="285750" indent="-285750" algn="l">
                        <a:buFont typeface="Arial" panose="020B0604020202020204" pitchFamily="34" charset="0"/>
                        <a:buChar char="•"/>
                      </a:pPr>
                      <a:r>
                        <a:rPr lang="en-GB" sz="2400" baseline="0" dirty="0"/>
                        <a:t> </a:t>
                      </a:r>
                      <a:r>
                        <a:rPr lang="en-GB" sz="2400" dirty="0"/>
                        <a:t>Two players shall not play each other more than once</a:t>
                      </a:r>
                    </a:p>
                    <a:p>
                      <a:pPr marL="285750" indent="-285750" algn="l">
                        <a:buFont typeface="Arial" panose="020B0604020202020204" pitchFamily="34" charset="0"/>
                        <a:buChar char="•"/>
                      </a:pPr>
                      <a:r>
                        <a:rPr lang="en-GB" sz="2400" baseline="0" dirty="0"/>
                        <a:t> </a:t>
                      </a:r>
                      <a:r>
                        <a:rPr lang="en-GB" sz="2400" dirty="0"/>
                        <a:t>Should the total number of players be (or become) odd, one player is unpaired. He receives a bye: no colour and as many points as are rewarded for a win, unless the regulations of the tournament state otherwise</a:t>
                      </a:r>
                    </a:p>
                    <a:p>
                      <a:pPr marL="285750" indent="-285750" algn="l">
                        <a:buFont typeface="Arial" panose="020B0604020202020204" pitchFamily="34" charset="0"/>
                        <a:buChar char="•"/>
                      </a:pPr>
                      <a:r>
                        <a:rPr lang="en-GB" sz="2400" dirty="0"/>
                        <a:t>A player who, for whatever reason, has received any number of points without playing, shall not receive a bye.</a:t>
                      </a:r>
                    </a:p>
                    <a:p>
                      <a:pPr marL="285750" indent="-285750" algn="l">
                        <a:buFont typeface="Arial" panose="020B0604020202020204" pitchFamily="34" charset="0"/>
                        <a:buChar char="•"/>
                      </a:pPr>
                      <a:r>
                        <a:rPr lang="en-GB" sz="2400" dirty="0"/>
                        <a:t>In general, players are paired to others with the same score</a:t>
                      </a:r>
                    </a:p>
                  </a:txBody>
                  <a:tcPr marL="30861" marR="30861" marT="15430" marB="15430">
                    <a:lnL>
                      <a:noFill/>
                    </a:lnL>
                    <a:lnT>
                      <a:noFill/>
                    </a:lnT>
                    <a:lnB>
                      <a:noFill/>
                    </a:lnB>
                  </a:tcPr>
                </a:tc>
                <a:extLst>
                  <a:ext uri="{0D108BD9-81ED-4DB2-BD59-A6C34878D82A}">
                    <a16:rowId xmlns:a16="http://schemas.microsoft.com/office/drawing/2014/main" val="10000"/>
                  </a:ext>
                </a:extLst>
              </a:tr>
            </a:tbl>
          </a:graphicData>
        </a:graphic>
      </p:graphicFrame>
      <p:sp>
        <p:nvSpPr>
          <p:cNvPr id="4" name="Footer Placeholder 3"/>
          <p:cNvSpPr>
            <a:spLocks noGrp="1"/>
          </p:cNvSpPr>
          <p:nvPr>
            <p:ph type="ftr" sz="quarter" idx="11"/>
          </p:nvPr>
        </p:nvSpPr>
        <p:spPr/>
        <p:txBody>
          <a:bodyPr/>
          <a:lstStyle/>
          <a:p>
            <a:r>
              <a:rPr lang="en-US"/>
              <a:t>FIDE Arbiter Seminar</a:t>
            </a:r>
            <a:endParaRPr lang="en-US" dirty="0"/>
          </a:p>
        </p:txBody>
      </p:sp>
    </p:spTree>
    <p:extLst>
      <p:ext uri="{BB962C8B-B14F-4D97-AF65-F5344CB8AC3E}">
        <p14:creationId xmlns:p14="http://schemas.microsoft.com/office/powerpoint/2010/main" val="3293913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Pairing</a:t>
            </a:r>
          </a:p>
        </p:txBody>
      </p:sp>
      <p:sp>
        <p:nvSpPr>
          <p:cNvPr id="3" name="Content Placeholder 2"/>
          <p:cNvSpPr>
            <a:spLocks noGrp="1"/>
          </p:cNvSpPr>
          <p:nvPr>
            <p:ph idx="1"/>
          </p:nvPr>
        </p:nvSpPr>
        <p:spPr/>
        <p:txBody>
          <a:bodyPr/>
          <a:lstStyle/>
          <a:p>
            <a:r>
              <a:rPr lang="en-GB" dirty="0"/>
              <a:t>Round 5 Pairing</a:t>
            </a:r>
          </a:p>
          <a:p>
            <a:r>
              <a:rPr lang="en-GB" dirty="0"/>
              <a:t>Round 5 is a relatively straightforward draw. Player 9 cannot be </a:t>
            </a:r>
            <a:r>
              <a:rPr lang="en-GB" dirty="0" err="1"/>
              <a:t>downfloated</a:t>
            </a:r>
            <a:r>
              <a:rPr lang="en-GB" dirty="0"/>
              <a:t> so 7 must. This is probably the only ‘tricky’ bit.</a:t>
            </a:r>
          </a:p>
          <a:p>
            <a:r>
              <a:rPr lang="en-GB" dirty="0"/>
              <a:t>Everything else should fall into place.</a:t>
            </a:r>
          </a:p>
          <a:p>
            <a:endParaRPr lang="en-GB" dirty="0"/>
          </a:p>
        </p:txBody>
      </p:sp>
      <p:sp>
        <p:nvSpPr>
          <p:cNvPr id="4" name="Footer Placeholder 3"/>
          <p:cNvSpPr>
            <a:spLocks noGrp="1"/>
          </p:cNvSpPr>
          <p:nvPr>
            <p:ph type="ftr" sz="quarter" idx="11"/>
          </p:nvPr>
        </p:nvSpPr>
        <p:spPr/>
        <p:txBody>
          <a:bodyPr/>
          <a:lstStyle/>
          <a:p>
            <a:r>
              <a:rPr lang="en-US"/>
              <a:t>FIDE Arbiter Seminar</a:t>
            </a:r>
            <a:endParaRPr lang="en-US" dirty="0"/>
          </a:p>
        </p:txBody>
      </p:sp>
      <p:pic>
        <p:nvPicPr>
          <p:cNvPr id="5" name="Picture 4"/>
          <p:cNvPicPr>
            <a:picLocks noChangeAspect="1"/>
          </p:cNvPicPr>
          <p:nvPr/>
        </p:nvPicPr>
        <p:blipFill>
          <a:blip r:embed="rId2"/>
          <a:stretch>
            <a:fillRect/>
          </a:stretch>
        </p:blipFill>
        <p:spPr>
          <a:xfrm>
            <a:off x="2072105" y="3789546"/>
            <a:ext cx="7051870" cy="2387417"/>
          </a:xfrm>
          <a:prstGeom prst="rect">
            <a:avLst/>
          </a:prstGeom>
        </p:spPr>
      </p:pic>
    </p:spTree>
    <p:extLst>
      <p:ext uri="{BB962C8B-B14F-4D97-AF65-F5344CB8AC3E}">
        <p14:creationId xmlns:p14="http://schemas.microsoft.com/office/powerpoint/2010/main" val="2293920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Pairings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82291253"/>
              </p:ext>
            </p:extLst>
          </p:nvPr>
        </p:nvGraphicFramePr>
        <p:xfrm>
          <a:off x="579549" y="1825625"/>
          <a:ext cx="11024316" cy="8702674"/>
        </p:xfrm>
        <a:graphic>
          <a:graphicData uri="http://schemas.openxmlformats.org/drawingml/2006/table">
            <a:tbl>
              <a:tblPr/>
              <a:tblGrid>
                <a:gridCol w="11024316">
                  <a:extLst>
                    <a:ext uri="{9D8B030D-6E8A-4147-A177-3AD203B41FA5}">
                      <a16:colId xmlns:a16="http://schemas.microsoft.com/office/drawing/2014/main" val="20000"/>
                    </a:ext>
                  </a:extLst>
                </a:gridCol>
              </a:tblGrid>
              <a:tr h="4351337">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t>For each player the difference of the number of black and the number of white games shall not be greater than 2 or less than –2. </a:t>
                      </a:r>
                    </a:p>
                    <a:p>
                      <a:pPr marL="0" indent="0" algn="l">
                        <a:buFont typeface="Arial" panose="020B0604020202020204" pitchFamily="34" charset="0"/>
                        <a:buNone/>
                      </a:pPr>
                      <a:r>
                        <a:rPr lang="en-GB" sz="2400" dirty="0"/>
                        <a:t>     Each system may have exceptions to this rule in the last round of a tournament. </a:t>
                      </a:r>
                    </a:p>
                    <a:p>
                      <a:pPr marL="285750" indent="-285750" algn="l">
                        <a:buFont typeface="Arial" panose="020B0604020202020204" pitchFamily="34" charset="0"/>
                        <a:buChar char="•"/>
                      </a:pPr>
                      <a:r>
                        <a:rPr lang="en-GB" sz="2400" dirty="0"/>
                        <a:t>No player will receive the same colour three times in a row.</a:t>
                      </a:r>
                    </a:p>
                    <a:p>
                      <a:pPr marL="0" indent="0" algn="l">
                        <a:buFont typeface="Arial" panose="020B0604020202020204" pitchFamily="34" charset="0"/>
                        <a:buNone/>
                      </a:pPr>
                      <a:r>
                        <a:rPr lang="en-GB" sz="2400"/>
                        <a:t>     Each </a:t>
                      </a:r>
                      <a:r>
                        <a:rPr lang="en-GB" sz="2400" dirty="0"/>
                        <a:t>system may have exceptions to this rule in the last round of a tournament.</a:t>
                      </a:r>
                    </a:p>
                    <a:p>
                      <a:pPr marL="285750" indent="-285750" algn="l">
                        <a:buFont typeface="Arial" panose="020B0604020202020204" pitchFamily="34" charset="0"/>
                        <a:buChar char="•"/>
                      </a:pPr>
                      <a:r>
                        <a:rPr lang="en-GB" sz="2400" dirty="0"/>
                        <a:t>In general, a player is given a colour as many times as he is given the other colour. </a:t>
                      </a:r>
                    </a:p>
                    <a:p>
                      <a:pPr marL="285750" indent="-285750" algn="l">
                        <a:buFont typeface="Arial" panose="020B0604020202020204" pitchFamily="34" charset="0"/>
                        <a:buChar char="•"/>
                      </a:pPr>
                      <a:r>
                        <a:rPr lang="en-GB" sz="2400" dirty="0"/>
                        <a:t>In general, a player is given the colour other than that he was given the previous round.    </a:t>
                      </a:r>
                    </a:p>
                    <a:p>
                      <a:pPr marL="285750" indent="-285750" algn="l">
                        <a:buFont typeface="Arial" panose="020B0604020202020204" pitchFamily="34" charset="0"/>
                        <a:buChar char="•"/>
                      </a:pPr>
                      <a:r>
                        <a:rPr lang="en-GB" sz="2400" dirty="0"/>
                        <a:t>The pairing rules must be transparent enough that the person who is in charge for the pairing can explain them.</a:t>
                      </a:r>
                    </a:p>
                  </a:txBody>
                  <a:tcPr marL="30861" marR="30861" marT="15430" marB="15430">
                    <a:lnL>
                      <a:noFill/>
                    </a:lnL>
                    <a:lnT>
                      <a:noFill/>
                    </a:lnT>
                    <a:lnB>
                      <a:noFill/>
                    </a:lnB>
                  </a:tcPr>
                </a:tc>
                <a:extLst>
                  <a:ext uri="{0D108BD9-81ED-4DB2-BD59-A6C34878D82A}">
                    <a16:rowId xmlns:a16="http://schemas.microsoft.com/office/drawing/2014/main" val="10000"/>
                  </a:ext>
                </a:extLst>
              </a:tr>
              <a:tr h="4351337">
                <a:tc>
                  <a:txBody>
                    <a:bodyPr/>
                    <a:lstStyle/>
                    <a:p>
                      <a:pPr marL="285750" indent="-285750" algn="l">
                        <a:buFont typeface="Arial" panose="020B0604020202020204" pitchFamily="34" charset="0"/>
                        <a:buChar char="•"/>
                      </a:pPr>
                      <a:endParaRPr lang="en-GB" sz="2400" dirty="0"/>
                    </a:p>
                  </a:txBody>
                  <a:tcPr marL="30861" marR="30861" marT="15430" marB="15430">
                    <a:lnL>
                      <a:noFill/>
                    </a:lnL>
                    <a:lnT>
                      <a:noFill/>
                    </a:lnT>
                    <a:lnB>
                      <a:noFill/>
                    </a:lnB>
                  </a:tcPr>
                </a:tc>
                <a:extLst>
                  <a:ext uri="{0D108BD9-81ED-4DB2-BD59-A6C34878D82A}">
                    <a16:rowId xmlns:a16="http://schemas.microsoft.com/office/drawing/2014/main" val="10001"/>
                  </a:ext>
                </a:extLst>
              </a:tr>
            </a:tbl>
          </a:graphicData>
        </a:graphic>
      </p:graphicFrame>
      <p:sp>
        <p:nvSpPr>
          <p:cNvPr id="4" name="Footer Placeholder 3"/>
          <p:cNvSpPr>
            <a:spLocks noGrp="1"/>
          </p:cNvSpPr>
          <p:nvPr>
            <p:ph type="ftr" sz="quarter" idx="11"/>
          </p:nvPr>
        </p:nvSpPr>
        <p:spPr/>
        <p:txBody>
          <a:bodyPr/>
          <a:lstStyle/>
          <a:p>
            <a:r>
              <a:rPr lang="en-US"/>
              <a:t>FIDE Arbiter Seminar</a:t>
            </a:r>
            <a:endParaRPr lang="en-US" dirty="0"/>
          </a:p>
        </p:txBody>
      </p:sp>
    </p:spTree>
    <p:extLst>
      <p:ext uri="{BB962C8B-B14F-4D97-AF65-F5344CB8AC3E}">
        <p14:creationId xmlns:p14="http://schemas.microsoft.com/office/powerpoint/2010/main" val="2831350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Pairings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87863703"/>
              </p:ext>
            </p:extLst>
          </p:nvPr>
        </p:nvGraphicFramePr>
        <p:xfrm>
          <a:off x="579549" y="1825625"/>
          <a:ext cx="11024316" cy="4351337"/>
        </p:xfrm>
        <a:graphic>
          <a:graphicData uri="http://schemas.openxmlformats.org/drawingml/2006/table">
            <a:tbl>
              <a:tblPr/>
              <a:tblGrid>
                <a:gridCol w="11024316">
                  <a:extLst>
                    <a:ext uri="{9D8B030D-6E8A-4147-A177-3AD203B41FA5}">
                      <a16:colId xmlns:a16="http://schemas.microsoft.com/office/drawing/2014/main" val="20000"/>
                    </a:ext>
                  </a:extLst>
                </a:gridCol>
              </a:tblGrid>
              <a:tr h="4351337">
                <a:tc>
                  <a:txBody>
                    <a:bodyPr/>
                    <a:lstStyle/>
                    <a:p>
                      <a:pPr algn="l"/>
                      <a:r>
                        <a:rPr lang="en-GB" sz="2400" dirty="0"/>
                        <a:t>The FIDE (Dutch) System is the most commonly used Swiss pairing system.  The current version appears</a:t>
                      </a:r>
                      <a:r>
                        <a:rPr lang="en-GB" sz="2400" baseline="0" dirty="0"/>
                        <a:t> to some to be</a:t>
                      </a:r>
                      <a:r>
                        <a:rPr lang="en-GB" sz="2400" dirty="0"/>
                        <a:t> written more for computer programmers than for arbiters.</a:t>
                      </a:r>
                    </a:p>
                    <a:p>
                      <a:pPr algn="l"/>
                      <a:endParaRPr lang="en-GB" sz="2400" dirty="0"/>
                    </a:p>
                    <a:p>
                      <a:pPr algn="l"/>
                      <a:r>
                        <a:rPr lang="en-GB" sz="2400" dirty="0"/>
                        <a:t>To pass this course some knowledge of doing pairings manually is required</a:t>
                      </a:r>
                      <a:r>
                        <a:rPr lang="en-GB" sz="2400" baseline="0" dirty="0"/>
                        <a:t> but complex examples will not be covered.</a:t>
                      </a:r>
                      <a:endParaRPr lang="en-GB" sz="2400" dirty="0"/>
                    </a:p>
                  </a:txBody>
                  <a:tcPr marL="30861" marR="30861" marT="15430" marB="15430">
                    <a:lnL>
                      <a:noFill/>
                    </a:lnL>
                    <a:lnT>
                      <a:noFill/>
                    </a:lnT>
                    <a:lnB>
                      <a:noFill/>
                    </a:lnB>
                  </a:tcPr>
                </a:tc>
                <a:extLst>
                  <a:ext uri="{0D108BD9-81ED-4DB2-BD59-A6C34878D82A}">
                    <a16:rowId xmlns:a16="http://schemas.microsoft.com/office/drawing/2014/main" val="10000"/>
                  </a:ext>
                </a:extLst>
              </a:tr>
            </a:tbl>
          </a:graphicData>
        </a:graphic>
      </p:graphicFrame>
      <p:sp>
        <p:nvSpPr>
          <p:cNvPr id="4" name="Footer Placeholder 3"/>
          <p:cNvSpPr>
            <a:spLocks noGrp="1"/>
          </p:cNvSpPr>
          <p:nvPr>
            <p:ph type="ftr" sz="quarter" idx="11"/>
          </p:nvPr>
        </p:nvSpPr>
        <p:spPr/>
        <p:txBody>
          <a:bodyPr/>
          <a:lstStyle/>
          <a:p>
            <a:r>
              <a:rPr lang="en-US"/>
              <a:t>FIDE Arbiter Seminar</a:t>
            </a:r>
            <a:endParaRPr lang="en-US" dirty="0"/>
          </a:p>
        </p:txBody>
      </p:sp>
    </p:spTree>
    <p:extLst>
      <p:ext uri="{BB962C8B-B14F-4D97-AF65-F5344CB8AC3E}">
        <p14:creationId xmlns:p14="http://schemas.microsoft.com/office/powerpoint/2010/main" val="2642435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Pairing</a:t>
            </a:r>
          </a:p>
        </p:txBody>
      </p:sp>
      <p:sp>
        <p:nvSpPr>
          <p:cNvPr id="3" name="Content Placeholder 2"/>
          <p:cNvSpPr>
            <a:spLocks noGrp="1"/>
          </p:cNvSpPr>
          <p:nvPr>
            <p:ph idx="1"/>
          </p:nvPr>
        </p:nvSpPr>
        <p:spPr/>
        <p:txBody>
          <a:bodyPr/>
          <a:lstStyle/>
          <a:p>
            <a:pPr marL="0" indent="0">
              <a:buNone/>
            </a:pPr>
            <a:r>
              <a:rPr lang="en-GB" dirty="0"/>
              <a:t>The basic principles of doing a Swiss draw are:</a:t>
            </a:r>
          </a:p>
          <a:p>
            <a:pPr lvl="0"/>
            <a:r>
              <a:rPr lang="en-GB" dirty="0"/>
              <a:t>Players do not meet more than once</a:t>
            </a:r>
          </a:p>
          <a:p>
            <a:pPr lvl="0"/>
            <a:r>
              <a:rPr lang="en-GB" dirty="0"/>
              <a:t>Players meet opponents with the same score or as near as possible</a:t>
            </a:r>
          </a:p>
          <a:p>
            <a:pPr lvl="0"/>
            <a:r>
              <a:rPr lang="en-GB" dirty="0"/>
              <a:t>Players have equal numbers of Whites and Blacks if possible (this means that colours tend to alternate)</a:t>
            </a:r>
          </a:p>
          <a:p>
            <a:pPr lvl="0"/>
            <a:r>
              <a:rPr lang="en-GB" dirty="0"/>
              <a:t>If you have an odd number of players then the bye comes from the lowest score group.</a:t>
            </a:r>
          </a:p>
          <a:p>
            <a:endParaRPr lang="en-GB" dirty="0"/>
          </a:p>
        </p:txBody>
      </p:sp>
      <p:sp>
        <p:nvSpPr>
          <p:cNvPr id="4" name="Footer Placeholder 3"/>
          <p:cNvSpPr>
            <a:spLocks noGrp="1"/>
          </p:cNvSpPr>
          <p:nvPr>
            <p:ph type="ftr" sz="quarter" idx="11"/>
          </p:nvPr>
        </p:nvSpPr>
        <p:spPr/>
        <p:txBody>
          <a:bodyPr/>
          <a:lstStyle/>
          <a:p>
            <a:r>
              <a:rPr lang="en-US"/>
              <a:t>FIDE Arbiter Seminar</a:t>
            </a:r>
            <a:endParaRPr lang="en-US" dirty="0"/>
          </a:p>
        </p:txBody>
      </p:sp>
    </p:spTree>
    <p:extLst>
      <p:ext uri="{BB962C8B-B14F-4D97-AF65-F5344CB8AC3E}">
        <p14:creationId xmlns:p14="http://schemas.microsoft.com/office/powerpoint/2010/main" val="465774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Pairing</a:t>
            </a:r>
          </a:p>
        </p:txBody>
      </p:sp>
      <p:sp>
        <p:nvSpPr>
          <p:cNvPr id="3" name="Content Placeholder 2"/>
          <p:cNvSpPr>
            <a:spLocks noGrp="1"/>
          </p:cNvSpPr>
          <p:nvPr>
            <p:ph idx="1"/>
          </p:nvPr>
        </p:nvSpPr>
        <p:spPr/>
        <p:txBody>
          <a:bodyPr/>
          <a:lstStyle/>
          <a:p>
            <a:r>
              <a:rPr lang="en-GB" dirty="0"/>
              <a:t>In this course we will try to keep doing pairings to be as simple as possible.</a:t>
            </a:r>
          </a:p>
          <a:p>
            <a:r>
              <a:rPr lang="en-GB" dirty="0"/>
              <a:t>The full rules are available in the FIDE Handbook.  See the following sections:</a:t>
            </a:r>
          </a:p>
          <a:p>
            <a:r>
              <a:rPr lang="en-GB" b="1" dirty="0">
                <a:solidFill>
                  <a:srgbClr val="FFFF00"/>
                </a:solidFill>
              </a:rPr>
              <a:t>C.04.1 Basic rules for Swiss Systems</a:t>
            </a:r>
            <a:r>
              <a:rPr lang="en-GB" dirty="0">
                <a:solidFill>
                  <a:srgbClr val="FFFF00"/>
                </a:solidFill>
              </a:rPr>
              <a:t> </a:t>
            </a:r>
          </a:p>
          <a:p>
            <a:r>
              <a:rPr lang="en-GB" b="1" dirty="0">
                <a:solidFill>
                  <a:srgbClr val="FFFF00"/>
                </a:solidFill>
              </a:rPr>
              <a:t>C.04.2 General handling rules for Swiss Tournaments</a:t>
            </a:r>
          </a:p>
          <a:p>
            <a:r>
              <a:rPr lang="en-GB" b="1" dirty="0">
                <a:solidFill>
                  <a:srgbClr val="FFFF00"/>
                </a:solidFill>
              </a:rPr>
              <a:t>C.</a:t>
            </a:r>
            <a:r>
              <a:rPr lang="en-GB" b="1">
                <a:solidFill>
                  <a:srgbClr val="FFFF00"/>
                </a:solidFill>
              </a:rPr>
              <a:t>04.3  FIDE (Dutch System)</a:t>
            </a:r>
            <a:r>
              <a:rPr lang="en-GB">
                <a:solidFill>
                  <a:srgbClr val="FFFF00"/>
                </a:solidFill>
              </a:rPr>
              <a:t> </a:t>
            </a:r>
            <a:endParaRPr lang="en-GB" dirty="0">
              <a:solidFill>
                <a:srgbClr val="FFFF00"/>
              </a:solidFill>
            </a:endParaRPr>
          </a:p>
        </p:txBody>
      </p:sp>
      <p:sp>
        <p:nvSpPr>
          <p:cNvPr id="4" name="Footer Placeholder 3"/>
          <p:cNvSpPr>
            <a:spLocks noGrp="1"/>
          </p:cNvSpPr>
          <p:nvPr>
            <p:ph type="ftr" sz="quarter" idx="11"/>
          </p:nvPr>
        </p:nvSpPr>
        <p:spPr/>
        <p:txBody>
          <a:bodyPr/>
          <a:lstStyle/>
          <a:p>
            <a:r>
              <a:rPr lang="en-US"/>
              <a:t>FIDE Arbiter Seminar</a:t>
            </a:r>
            <a:endParaRPr lang="en-US" dirty="0"/>
          </a:p>
        </p:txBody>
      </p:sp>
    </p:spTree>
    <p:extLst>
      <p:ext uri="{BB962C8B-B14F-4D97-AF65-F5344CB8AC3E}">
        <p14:creationId xmlns:p14="http://schemas.microsoft.com/office/powerpoint/2010/main" val="2537625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Pairing</a:t>
            </a:r>
          </a:p>
        </p:txBody>
      </p:sp>
      <p:sp>
        <p:nvSpPr>
          <p:cNvPr id="3" name="Content Placeholder 2"/>
          <p:cNvSpPr>
            <a:spLocks noGrp="1"/>
          </p:cNvSpPr>
          <p:nvPr>
            <p:ph idx="1"/>
          </p:nvPr>
        </p:nvSpPr>
        <p:spPr>
          <a:xfrm>
            <a:off x="566209" y="1847850"/>
            <a:ext cx="8485544" cy="4351338"/>
          </a:xfrm>
        </p:spPr>
        <p:txBody>
          <a:bodyPr/>
          <a:lstStyle/>
          <a:p>
            <a:pPr marL="0" indent="0">
              <a:buNone/>
            </a:pPr>
            <a:r>
              <a:rPr lang="en-GB" b="1" dirty="0"/>
              <a:t>Doing the Draw (Dutch System) – A Practical Exercise</a:t>
            </a:r>
            <a:endParaRPr lang="en-GB" dirty="0"/>
          </a:p>
          <a:p>
            <a:r>
              <a:rPr lang="en-GB" dirty="0"/>
              <a:t>Consider a tournament with 14 players as shown. The players are arranged in descending rating order. Players without an official FIDE Rating can either be included in the position of their national rating or placed at the bottom. This will often depend on the reliability of the information available. In this case the players indicated by * do not have FIDE ratings but have been positioned by their national rating.</a:t>
            </a:r>
          </a:p>
          <a:p>
            <a:endParaRPr lang="en-GB" dirty="0"/>
          </a:p>
        </p:txBody>
      </p:sp>
      <p:sp>
        <p:nvSpPr>
          <p:cNvPr id="4" name="Footer Placeholder 3"/>
          <p:cNvSpPr>
            <a:spLocks noGrp="1"/>
          </p:cNvSpPr>
          <p:nvPr>
            <p:ph type="ftr" sz="quarter" idx="11"/>
          </p:nvPr>
        </p:nvSpPr>
        <p:spPr/>
        <p:txBody>
          <a:bodyPr/>
          <a:lstStyle/>
          <a:p>
            <a:r>
              <a:rPr lang="en-US"/>
              <a:t>FIDE Arbiter Seminar</a:t>
            </a:r>
            <a:endParaRPr lang="en-US" dirty="0"/>
          </a:p>
        </p:txBody>
      </p:sp>
      <p:pic>
        <p:nvPicPr>
          <p:cNvPr id="5" name="Picture 4"/>
          <p:cNvPicPr>
            <a:picLocks noChangeAspect="1"/>
          </p:cNvPicPr>
          <p:nvPr/>
        </p:nvPicPr>
        <p:blipFill>
          <a:blip r:embed="rId2"/>
          <a:stretch>
            <a:fillRect/>
          </a:stretch>
        </p:blipFill>
        <p:spPr>
          <a:xfrm>
            <a:off x="9051753" y="2289936"/>
            <a:ext cx="2794612" cy="2896313"/>
          </a:xfrm>
          <a:prstGeom prst="rect">
            <a:avLst/>
          </a:prstGeom>
        </p:spPr>
      </p:pic>
    </p:spTree>
    <p:extLst>
      <p:ext uri="{BB962C8B-B14F-4D97-AF65-F5344CB8AC3E}">
        <p14:creationId xmlns:p14="http://schemas.microsoft.com/office/powerpoint/2010/main" val="3338540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Pairing</a:t>
            </a:r>
          </a:p>
        </p:txBody>
      </p:sp>
      <p:sp>
        <p:nvSpPr>
          <p:cNvPr id="3" name="Content Placeholder 2"/>
          <p:cNvSpPr>
            <a:spLocks noGrp="1"/>
          </p:cNvSpPr>
          <p:nvPr>
            <p:ph idx="1"/>
          </p:nvPr>
        </p:nvSpPr>
        <p:spPr/>
        <p:txBody>
          <a:bodyPr/>
          <a:lstStyle/>
          <a:p>
            <a:r>
              <a:rPr lang="en-GB" dirty="0"/>
              <a:t>When doing a manual pairing each entrant shall be given a pairing card similar to the one shown below. There are many variations of these each with advantages and disadvantages. The opponent’s pin number is entered rather than the name. The colour is indicated by W for White (often written in red ink) and B for Black (in blue or black ink). Byes do not count as a colour (may be indicated by green ink).</a:t>
            </a:r>
          </a:p>
          <a:p>
            <a:endParaRPr lang="en-GB" dirty="0"/>
          </a:p>
        </p:txBody>
      </p:sp>
      <p:sp>
        <p:nvSpPr>
          <p:cNvPr id="4" name="Footer Placeholder 3"/>
          <p:cNvSpPr>
            <a:spLocks noGrp="1"/>
          </p:cNvSpPr>
          <p:nvPr>
            <p:ph type="ftr" sz="quarter" idx="11"/>
          </p:nvPr>
        </p:nvSpPr>
        <p:spPr/>
        <p:txBody>
          <a:bodyPr/>
          <a:lstStyle/>
          <a:p>
            <a:r>
              <a:rPr lang="en-US"/>
              <a:t>FIDE Arbiter Seminar</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36598558"/>
              </p:ext>
            </p:extLst>
          </p:nvPr>
        </p:nvGraphicFramePr>
        <p:xfrm>
          <a:off x="3674775" y="4385944"/>
          <a:ext cx="6181092" cy="1840487"/>
        </p:xfrm>
        <a:graphic>
          <a:graphicData uri="http://schemas.openxmlformats.org/drawingml/2006/table">
            <a:tbl>
              <a:tblPr firstRow="1" firstCol="1" bandRow="1">
                <a:tableStyleId>{5C22544A-7EE6-4342-B048-85BDC9FD1C3A}</a:tableStyleId>
              </a:tblPr>
              <a:tblGrid>
                <a:gridCol w="658693">
                  <a:extLst>
                    <a:ext uri="{9D8B030D-6E8A-4147-A177-3AD203B41FA5}">
                      <a16:colId xmlns:a16="http://schemas.microsoft.com/office/drawing/2014/main" val="20000"/>
                    </a:ext>
                  </a:extLst>
                </a:gridCol>
                <a:gridCol w="610018">
                  <a:extLst>
                    <a:ext uri="{9D8B030D-6E8A-4147-A177-3AD203B41FA5}">
                      <a16:colId xmlns:a16="http://schemas.microsoft.com/office/drawing/2014/main" val="20001"/>
                    </a:ext>
                  </a:extLst>
                </a:gridCol>
                <a:gridCol w="606857">
                  <a:extLst>
                    <a:ext uri="{9D8B030D-6E8A-4147-A177-3AD203B41FA5}">
                      <a16:colId xmlns:a16="http://schemas.microsoft.com/office/drawing/2014/main" val="20002"/>
                    </a:ext>
                  </a:extLst>
                </a:gridCol>
                <a:gridCol w="606857">
                  <a:extLst>
                    <a:ext uri="{9D8B030D-6E8A-4147-A177-3AD203B41FA5}">
                      <a16:colId xmlns:a16="http://schemas.microsoft.com/office/drawing/2014/main" val="20003"/>
                    </a:ext>
                  </a:extLst>
                </a:gridCol>
                <a:gridCol w="610018">
                  <a:extLst>
                    <a:ext uri="{9D8B030D-6E8A-4147-A177-3AD203B41FA5}">
                      <a16:colId xmlns:a16="http://schemas.microsoft.com/office/drawing/2014/main" val="20004"/>
                    </a:ext>
                  </a:extLst>
                </a:gridCol>
                <a:gridCol w="606857">
                  <a:extLst>
                    <a:ext uri="{9D8B030D-6E8A-4147-A177-3AD203B41FA5}">
                      <a16:colId xmlns:a16="http://schemas.microsoft.com/office/drawing/2014/main" val="20005"/>
                    </a:ext>
                  </a:extLst>
                </a:gridCol>
                <a:gridCol w="610018">
                  <a:extLst>
                    <a:ext uri="{9D8B030D-6E8A-4147-A177-3AD203B41FA5}">
                      <a16:colId xmlns:a16="http://schemas.microsoft.com/office/drawing/2014/main" val="20006"/>
                    </a:ext>
                  </a:extLst>
                </a:gridCol>
                <a:gridCol w="610018">
                  <a:extLst>
                    <a:ext uri="{9D8B030D-6E8A-4147-A177-3AD203B41FA5}">
                      <a16:colId xmlns:a16="http://schemas.microsoft.com/office/drawing/2014/main" val="20007"/>
                    </a:ext>
                  </a:extLst>
                </a:gridCol>
                <a:gridCol w="630878">
                  <a:extLst>
                    <a:ext uri="{9D8B030D-6E8A-4147-A177-3AD203B41FA5}">
                      <a16:colId xmlns:a16="http://schemas.microsoft.com/office/drawing/2014/main" val="20008"/>
                    </a:ext>
                  </a:extLst>
                </a:gridCol>
                <a:gridCol w="630878">
                  <a:extLst>
                    <a:ext uri="{9D8B030D-6E8A-4147-A177-3AD203B41FA5}">
                      <a16:colId xmlns:a16="http://schemas.microsoft.com/office/drawing/2014/main" val="20009"/>
                    </a:ext>
                  </a:extLst>
                </a:gridCol>
              </a:tblGrid>
              <a:tr h="161290">
                <a:tc rowSpan="2" gridSpan="2">
                  <a:txBody>
                    <a:bodyPr/>
                    <a:lstStyle/>
                    <a:p>
                      <a:pPr marL="506095">
                        <a:lnSpc>
                          <a:spcPct val="107000"/>
                        </a:lnSpc>
                        <a:spcAft>
                          <a:spcPts val="0"/>
                        </a:spcAft>
                      </a:pPr>
                      <a:r>
                        <a:rPr lang="en-GB" sz="1100" dirty="0">
                          <a:solidFill>
                            <a:schemeClr val="tx1"/>
                          </a:solidFill>
                          <a:effectLst/>
                        </a:rPr>
                        <a:t>Pin </a:t>
                      </a:r>
                      <a:r>
                        <a:rPr lang="en-GB" sz="4400" dirty="0">
                          <a:solidFill>
                            <a:schemeClr val="tx1"/>
                          </a:solidFill>
                          <a:effectLst/>
                        </a:rPr>
                        <a:t>2</a:t>
                      </a:r>
                      <a:endParaRPr lang="en-GB"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nchor="ctr"/>
                </a:tc>
                <a:tc rowSpan="2" hMerge="1">
                  <a:txBody>
                    <a:bodyPr/>
                    <a:lstStyle/>
                    <a:p>
                      <a:endParaRPr lang="en-GB"/>
                    </a:p>
                  </a:txBody>
                  <a:tcPr/>
                </a:tc>
                <a:tc gridSpan="4">
                  <a:txBody>
                    <a:bodyPr/>
                    <a:lstStyle/>
                    <a:p>
                      <a:pPr>
                        <a:lnSpc>
                          <a:spcPct val="107000"/>
                        </a:lnSpc>
                        <a:spcAft>
                          <a:spcPts val="0"/>
                        </a:spcAft>
                      </a:pPr>
                      <a:r>
                        <a:rPr lang="en-GB" sz="1100" dirty="0">
                          <a:effectLst/>
                        </a:rPr>
                        <a:t>Name  </a:t>
                      </a:r>
                      <a:r>
                        <a:rPr lang="en-GB" sz="1800" dirty="0">
                          <a:effectLst/>
                        </a:rPr>
                        <a:t>Brown Ben</a:t>
                      </a: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nSpc>
                          <a:spcPct val="107000"/>
                        </a:lnSpc>
                        <a:spcAft>
                          <a:spcPts val="0"/>
                        </a:spcAft>
                      </a:pPr>
                      <a:r>
                        <a:rPr lang="en-GB" sz="1100">
                          <a:effectLst/>
                        </a:rPr>
                        <a:t>Title</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Nat</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Rating</a:t>
                      </a:r>
                    </a:p>
                  </a:txBody>
                  <a:tcPr marL="74930" marR="65405" marT="0" marB="0"/>
                </a:tc>
                <a:tc>
                  <a:txBody>
                    <a:bodyPr/>
                    <a:lstStyle/>
                    <a:p>
                      <a:pPr>
                        <a:lnSpc>
                          <a:spcPct val="107000"/>
                        </a:lnSpc>
                        <a:spcAft>
                          <a:spcPts val="0"/>
                        </a:spcAft>
                      </a:pPr>
                      <a:r>
                        <a:rPr lang="en-GB" sz="1100">
                          <a:effectLst/>
                        </a:rPr>
                        <a:t>FIDE Code</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extLst>
                  <a:ext uri="{0D108BD9-81ED-4DB2-BD59-A6C34878D82A}">
                    <a16:rowId xmlns:a16="http://schemas.microsoft.com/office/drawing/2014/main" val="10000"/>
                  </a:ext>
                </a:extLst>
              </a:tr>
              <a:tr h="340995">
                <a:tc gridSpan="2" vMerge="1">
                  <a:txBody>
                    <a:bodyPr/>
                    <a:lstStyle/>
                    <a:p>
                      <a:endParaRPr lang="en-GB"/>
                    </a:p>
                  </a:txBody>
                  <a:tcPr/>
                </a:tc>
                <a:tc hMerge="1" vMerge="1">
                  <a:txBody>
                    <a:bodyPr/>
                    <a:lstStyle/>
                    <a:p>
                      <a:endParaRPr lang="en-GB"/>
                    </a:p>
                  </a:txBody>
                  <a:tcPr/>
                </a:tc>
                <a:tc gridSpan="4">
                  <a:txBody>
                    <a:bodyPr/>
                    <a:lstStyle/>
                    <a:p>
                      <a:pPr marL="8890">
                        <a:lnSpc>
                          <a:spcPct val="107000"/>
                        </a:lnSpc>
                        <a:spcAft>
                          <a:spcPts val="0"/>
                        </a:spcAft>
                      </a:pP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USA</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marL="186055">
                        <a:lnSpc>
                          <a:spcPct val="107000"/>
                        </a:lnSpc>
                        <a:spcAft>
                          <a:spcPts val="0"/>
                        </a:spcAft>
                      </a:pPr>
                      <a:r>
                        <a:rPr lang="en-GB" sz="1100">
                          <a:effectLst/>
                        </a:rPr>
                        <a:t>2180</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200567</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extLst>
                  <a:ext uri="{0D108BD9-81ED-4DB2-BD59-A6C34878D82A}">
                    <a16:rowId xmlns:a16="http://schemas.microsoft.com/office/drawing/2014/main" val="10001"/>
                  </a:ext>
                </a:extLst>
              </a:tr>
              <a:tr h="107950">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marL="210185">
                        <a:lnSpc>
                          <a:spcPct val="107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Rd1</a:t>
                      </a:r>
                    </a:p>
                  </a:txBody>
                  <a:tcPr marL="74930" marR="65405" marT="0" marB="0"/>
                </a:tc>
                <a:tc>
                  <a:txBody>
                    <a:bodyPr/>
                    <a:lstStyle/>
                    <a:p>
                      <a:pPr marL="201295">
                        <a:lnSpc>
                          <a:spcPct val="107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Rd2</a:t>
                      </a:r>
                    </a:p>
                  </a:txBody>
                  <a:tcPr marL="74930" marR="65405" marT="0" marB="0"/>
                </a:tc>
                <a:tc>
                  <a:txBody>
                    <a:bodyPr/>
                    <a:lstStyle/>
                    <a:p>
                      <a:pPr marL="204470">
                        <a:lnSpc>
                          <a:spcPct val="107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Rd3</a:t>
                      </a:r>
                    </a:p>
                  </a:txBody>
                  <a:tcPr marL="74930" marR="65405" marT="0" marB="0"/>
                </a:tc>
                <a:tc>
                  <a:txBody>
                    <a:bodyPr/>
                    <a:lstStyle/>
                    <a:p>
                      <a:pPr marL="201295">
                        <a:lnSpc>
                          <a:spcPct val="107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Rd4</a:t>
                      </a:r>
                    </a:p>
                  </a:txBody>
                  <a:tcPr marL="74930" marR="65405" marT="0" marB="0"/>
                </a:tc>
                <a:tc>
                  <a:txBody>
                    <a:bodyPr/>
                    <a:lstStyle/>
                    <a:p>
                      <a:pPr marL="201295">
                        <a:lnSpc>
                          <a:spcPct val="107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Rd5</a:t>
                      </a:r>
                    </a:p>
                  </a:txBody>
                  <a:tcPr marL="74930" marR="65405" marT="0" marB="0"/>
                </a:tc>
                <a:tc>
                  <a:txBody>
                    <a:bodyPr/>
                    <a:lstStyle/>
                    <a:p>
                      <a:pPr marL="204470">
                        <a:lnSpc>
                          <a:spcPct val="107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Rd6</a:t>
                      </a:r>
                    </a:p>
                  </a:txBody>
                  <a:tcPr marL="74930" marR="65405" marT="0" marB="0"/>
                </a:tc>
                <a:tc>
                  <a:txBody>
                    <a:bodyPr/>
                    <a:lstStyle/>
                    <a:p>
                      <a:pPr marL="204470">
                        <a:lnSpc>
                          <a:spcPct val="107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Rd7</a:t>
                      </a:r>
                    </a:p>
                  </a:txBody>
                  <a:tcPr marL="74930" marR="65405" marT="0" marB="0"/>
                </a:tc>
                <a:tc>
                  <a:txBody>
                    <a:bodyPr/>
                    <a:lstStyle/>
                    <a:p>
                      <a:pPr marL="201295">
                        <a:lnSpc>
                          <a:spcPct val="107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Rd8</a:t>
                      </a:r>
                    </a:p>
                  </a:txBody>
                  <a:tcPr marL="74930" marR="65405" marT="0" marB="0"/>
                </a:tc>
                <a:tc>
                  <a:txBody>
                    <a:bodyPr/>
                    <a:lstStyle/>
                    <a:p>
                      <a:pPr marL="216535">
                        <a:lnSpc>
                          <a:spcPct val="107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Rd9</a:t>
                      </a:r>
                    </a:p>
                  </a:txBody>
                  <a:tcPr marL="74930" marR="65405" marT="0" marB="0"/>
                </a:tc>
                <a:extLst>
                  <a:ext uri="{0D108BD9-81ED-4DB2-BD59-A6C34878D82A}">
                    <a16:rowId xmlns:a16="http://schemas.microsoft.com/office/drawing/2014/main" val="10002"/>
                  </a:ext>
                </a:extLst>
              </a:tr>
              <a:tr h="152400">
                <a:tc>
                  <a:txBody>
                    <a:bodyPr/>
                    <a:lstStyle/>
                    <a:p>
                      <a:pPr>
                        <a:lnSpc>
                          <a:spcPct val="107000"/>
                        </a:lnSpc>
                        <a:spcAft>
                          <a:spcPts val="0"/>
                        </a:spcAft>
                      </a:pP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marL="204470">
                        <a:lnSpc>
                          <a:spcPct val="107000"/>
                        </a:lnSpc>
                        <a:spcAft>
                          <a:spcPts val="0"/>
                        </a:spcAft>
                      </a:pPr>
                      <a:r>
                        <a:rPr lang="en-GB" sz="1100">
                          <a:solidFill>
                            <a:srgbClr val="FF0000"/>
                          </a:solidFill>
                          <a:effectLst/>
                        </a:rPr>
                        <a:t>9</a:t>
                      </a:r>
                      <a:endParaRPr lang="en-GB" sz="110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extLst>
                  <a:ext uri="{0D108BD9-81ED-4DB2-BD59-A6C34878D82A}">
                    <a16:rowId xmlns:a16="http://schemas.microsoft.com/office/drawing/2014/main" val="10003"/>
                  </a:ext>
                </a:extLst>
              </a:tr>
              <a:tr h="158115">
                <a:tc>
                  <a:txBody>
                    <a:bodyPr/>
                    <a:lstStyle/>
                    <a:p>
                      <a:pPr>
                        <a:lnSpc>
                          <a:spcPct val="107000"/>
                        </a:lnSpc>
                        <a:spcAft>
                          <a:spcPts val="0"/>
                        </a:spcAft>
                      </a:pPr>
                      <a:r>
                        <a:rPr lang="en-GB" sz="1100">
                          <a:effectLst/>
                        </a:rPr>
                        <a:t>Colour</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gn="ctr">
                        <a:lnSpc>
                          <a:spcPct val="107000"/>
                        </a:lnSpc>
                        <a:spcAft>
                          <a:spcPts val="0"/>
                        </a:spcAft>
                      </a:pPr>
                      <a:r>
                        <a:rPr lang="en-GB" sz="1100" dirty="0">
                          <a:solidFill>
                            <a:srgbClr val="FF0000"/>
                          </a:solidFill>
                          <a:effectLst/>
                        </a:rPr>
                        <a:t>W</a:t>
                      </a:r>
                      <a:endParaRPr lang="en-GB" sz="11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extLst>
                  <a:ext uri="{0D108BD9-81ED-4DB2-BD59-A6C34878D82A}">
                    <a16:rowId xmlns:a16="http://schemas.microsoft.com/office/drawing/2014/main" val="10004"/>
                  </a:ext>
                </a:extLst>
              </a:tr>
              <a:tr h="226060">
                <a:tc>
                  <a:txBody>
                    <a:bodyPr/>
                    <a:lstStyle/>
                    <a:p>
                      <a:pPr>
                        <a:lnSpc>
                          <a:spcPct val="107000"/>
                        </a:lnSpc>
                        <a:spcAft>
                          <a:spcPts val="0"/>
                        </a:spcAft>
                      </a:pPr>
                      <a:r>
                        <a:rPr lang="en-GB" sz="1100">
                          <a:effectLst/>
                        </a:rPr>
                        <a:t>Float</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extLst>
                  <a:ext uri="{0D108BD9-81ED-4DB2-BD59-A6C34878D82A}">
                    <a16:rowId xmlns:a16="http://schemas.microsoft.com/office/drawing/2014/main" val="10005"/>
                  </a:ext>
                </a:extLst>
              </a:tr>
              <a:tr h="161290">
                <a:tc>
                  <a:txBody>
                    <a:bodyPr/>
                    <a:lstStyle/>
                    <a:p>
                      <a:pPr>
                        <a:lnSpc>
                          <a:spcPct val="107000"/>
                        </a:lnSpc>
                        <a:spcAft>
                          <a:spcPts val="0"/>
                        </a:spcAft>
                      </a:pPr>
                      <a:r>
                        <a:rPr lang="en-GB" sz="1100">
                          <a:effectLst/>
                        </a:rPr>
                        <a:t>Result</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nchor="ctr"/>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extLst>
                  <a:ext uri="{0D108BD9-81ED-4DB2-BD59-A6C34878D82A}">
                    <a16:rowId xmlns:a16="http://schemas.microsoft.com/office/drawing/2014/main" val="10006"/>
                  </a:ext>
                </a:extLst>
              </a:tr>
              <a:tr h="111125">
                <a:tc>
                  <a:txBody>
                    <a:bodyPr/>
                    <a:lstStyle/>
                    <a:p>
                      <a:pPr>
                        <a:lnSpc>
                          <a:spcPct val="107000"/>
                        </a:lnSpc>
                        <a:spcAft>
                          <a:spcPts val="0"/>
                        </a:spcAft>
                      </a:pPr>
                      <a:r>
                        <a:rPr lang="en-GB" sz="1100">
                          <a:effectLst/>
                        </a:rPr>
                        <a:t>Total</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nchor="ctr"/>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tc>
                  <a:txBody>
                    <a:bodyPr/>
                    <a:lstStyle/>
                    <a:p>
                      <a:pPr>
                        <a:lnSpc>
                          <a:spcPct val="107000"/>
                        </a:lnSpc>
                        <a:spcAft>
                          <a:spcPts val="0"/>
                        </a:spcAft>
                      </a:pPr>
                      <a:r>
                        <a:rPr lang="en-GB" sz="1100" dirty="0">
                          <a:effectLst/>
                        </a:rPr>
                        <a:t> </a:t>
                      </a:r>
                      <a:endPar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4930" marR="65405" marT="0" marB="0"/>
                </a:tc>
                <a:extLst>
                  <a:ext uri="{0D108BD9-81ED-4DB2-BD59-A6C34878D82A}">
                    <a16:rowId xmlns:a16="http://schemas.microsoft.com/office/drawing/2014/main" val="10007"/>
                  </a:ext>
                </a:extLst>
              </a:tr>
            </a:tbl>
          </a:graphicData>
        </a:graphic>
      </p:graphicFrame>
      <p:pic>
        <p:nvPicPr>
          <p:cNvPr id="2058" name="Picture 89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4459" y="4385310"/>
            <a:ext cx="47625" cy="857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89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4459" y="4385310"/>
            <a:ext cx="57150" cy="857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9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4459" y="4385310"/>
            <a:ext cx="57150" cy="857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89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4459" y="4385310"/>
            <a:ext cx="57150" cy="857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89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4459" y="4385310"/>
            <a:ext cx="57150" cy="857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89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4459" y="4385310"/>
            <a:ext cx="57150" cy="857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89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4459" y="4385310"/>
            <a:ext cx="57150" cy="857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896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4459" y="4385310"/>
            <a:ext cx="57150" cy="85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896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4459" y="4385310"/>
            <a:ext cx="57150" cy="8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865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0287"/>
          </a:xfrm>
        </p:spPr>
        <p:txBody>
          <a:bodyPr/>
          <a:lstStyle/>
          <a:p>
            <a:r>
              <a:rPr lang="en-GB" dirty="0"/>
              <a:t>Pairing</a:t>
            </a:r>
          </a:p>
        </p:txBody>
      </p:sp>
      <p:sp>
        <p:nvSpPr>
          <p:cNvPr id="3" name="Content Placeholder 2"/>
          <p:cNvSpPr>
            <a:spLocks noGrp="1"/>
          </p:cNvSpPr>
          <p:nvPr>
            <p:ph idx="1"/>
          </p:nvPr>
        </p:nvSpPr>
        <p:spPr>
          <a:xfrm>
            <a:off x="1120000" y="1387975"/>
            <a:ext cx="10233800" cy="4351338"/>
          </a:xfrm>
        </p:spPr>
        <p:txBody>
          <a:bodyPr>
            <a:normAutofit fontScale="92500" lnSpcReduction="10000"/>
          </a:bodyPr>
          <a:lstStyle/>
          <a:p>
            <a:r>
              <a:rPr lang="en-GB" dirty="0"/>
              <a:t>Floats (playing against opponent on different points) are indicated by arrows pointing in the appropriate direction. The result of the game is entered (normally 1, ½ or 0 but 3, 1, 0 is another possibility).  The Total cell contains the current cumulative score.</a:t>
            </a:r>
          </a:p>
          <a:p>
            <a:endParaRPr lang="en-GB" dirty="0"/>
          </a:p>
          <a:p>
            <a:r>
              <a:rPr lang="en-GB" dirty="0"/>
              <a:t>In round 1 the top 7 players will be paired against the bottom 7 in order. The colour given to the top rated player may be</a:t>
            </a:r>
          </a:p>
          <a:p>
            <a:r>
              <a:rPr lang="en-GB" dirty="0"/>
              <a:t>determined by lot unless the tournament regulations specify otherwise. Colours of the top seeded players will then alternate.</a:t>
            </a:r>
          </a:p>
          <a:p>
            <a:r>
              <a:rPr lang="en-GB" dirty="0"/>
              <a:t>In this case the top seed was given black. </a:t>
            </a:r>
          </a:p>
          <a:p>
            <a:r>
              <a:rPr lang="en-GB" dirty="0"/>
              <a:t>The round 1 pairing is therefore:</a:t>
            </a:r>
          </a:p>
          <a:p>
            <a:endParaRPr lang="en-GB" dirty="0"/>
          </a:p>
        </p:txBody>
      </p:sp>
      <p:sp>
        <p:nvSpPr>
          <p:cNvPr id="4" name="Footer Placeholder 3"/>
          <p:cNvSpPr>
            <a:spLocks noGrp="1"/>
          </p:cNvSpPr>
          <p:nvPr>
            <p:ph type="ftr" sz="quarter" idx="11"/>
          </p:nvPr>
        </p:nvSpPr>
        <p:spPr/>
        <p:txBody>
          <a:bodyPr/>
          <a:lstStyle/>
          <a:p>
            <a:r>
              <a:rPr lang="en-US"/>
              <a:t>FIDE Arbiter Seminar</a:t>
            </a:r>
            <a:endParaRPr lang="en-US" dirty="0"/>
          </a:p>
        </p:txBody>
      </p:sp>
      <p:pic>
        <p:nvPicPr>
          <p:cNvPr id="5" name="Picture 4"/>
          <p:cNvPicPr>
            <a:picLocks noChangeAspect="1"/>
          </p:cNvPicPr>
          <p:nvPr/>
        </p:nvPicPr>
        <p:blipFill>
          <a:blip r:embed="rId2"/>
          <a:stretch>
            <a:fillRect/>
          </a:stretch>
        </p:blipFill>
        <p:spPr>
          <a:xfrm>
            <a:off x="7057441" y="4798584"/>
            <a:ext cx="4928680" cy="1740328"/>
          </a:xfrm>
          <a:prstGeom prst="rect">
            <a:avLst/>
          </a:prstGeom>
        </p:spPr>
      </p:pic>
    </p:spTree>
    <p:extLst>
      <p:ext uri="{BB962C8B-B14F-4D97-AF65-F5344CB8AC3E}">
        <p14:creationId xmlns:p14="http://schemas.microsoft.com/office/powerpoint/2010/main" val="33822064"/>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E3B30"/>
      </a:dk2>
      <a:lt2>
        <a:srgbClr val="FFDB82"/>
      </a:lt2>
      <a:accent1>
        <a:srgbClr val="F0A22E"/>
      </a:accent1>
      <a:accent2>
        <a:srgbClr val="E4D9B2"/>
      </a:accent2>
      <a:accent3>
        <a:srgbClr val="AA986C"/>
      </a:accent3>
      <a:accent4>
        <a:srgbClr val="8FB977"/>
      </a:accent4>
      <a:accent5>
        <a:srgbClr val="778F9F"/>
      </a:accent5>
      <a:accent6>
        <a:srgbClr val="8A6087"/>
      </a:accent6>
      <a:hlink>
        <a:srgbClr val="AD1F1F"/>
      </a:hlink>
      <a:folHlink>
        <a:srgbClr val="FFC42F"/>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C473073F-34A4-486A-BBA1-2A70AE921E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TC104033923[[fn=Depth]]</Template>
  <TotalTime>2478</TotalTime>
  <Words>1647</Words>
  <Application>Microsoft Office PowerPoint</Application>
  <PresentationFormat>Widescreen</PresentationFormat>
  <Paragraphs>312</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Corbel</vt:lpstr>
      <vt:lpstr>Depth</vt:lpstr>
      <vt:lpstr>Pairings</vt:lpstr>
      <vt:lpstr>Pairings</vt:lpstr>
      <vt:lpstr>Pairings</vt:lpstr>
      <vt:lpstr>Pairings</vt:lpstr>
      <vt:lpstr>Pairing</vt:lpstr>
      <vt:lpstr>Pairing</vt:lpstr>
      <vt:lpstr>Pairing</vt:lpstr>
      <vt:lpstr>Pairing</vt:lpstr>
      <vt:lpstr>Pairing</vt:lpstr>
      <vt:lpstr>Pairing</vt:lpstr>
      <vt:lpstr>Pairing</vt:lpstr>
      <vt:lpstr>Pairing</vt:lpstr>
      <vt:lpstr>Pairing</vt:lpstr>
      <vt:lpstr>Pairing</vt:lpstr>
      <vt:lpstr>Pairing</vt:lpstr>
      <vt:lpstr>Pairing</vt:lpstr>
      <vt:lpstr>Pairing</vt:lpstr>
      <vt:lpstr>Pairing</vt:lpstr>
      <vt:lpstr>Pairing</vt:lpstr>
      <vt:lpstr>Pairing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Pairings</dc:title>
  <dc:creator>Alex McFarlane</dc:creator>
  <cp:lastModifiedBy>Alex McFarlane</cp:lastModifiedBy>
  <cp:revision>36</cp:revision>
  <cp:lastPrinted>2016-01-29T17:31:43Z</cp:lastPrinted>
  <dcterms:created xsi:type="dcterms:W3CDTF">2014-08-30T14:44:17Z</dcterms:created>
  <dcterms:modified xsi:type="dcterms:W3CDTF">2017-12-29T12:20:04Z</dcterms:modified>
</cp:coreProperties>
</file>