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9929813" cy="67849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26" y="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1D15-A85F-4FC9-988D-F0692EDD1CC7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4437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26" y="644437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60BB3-DACA-48F6-874B-629277656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54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197B5-BEDF-42A6-8849-60FB15CB8E50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47725"/>
            <a:ext cx="4071937" cy="2290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3265269"/>
            <a:ext cx="7943850" cy="2671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44550"/>
            <a:ext cx="4302919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6444550"/>
            <a:ext cx="4302919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01340-3B28-44AD-AEB3-DBB94F50F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546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01340-3B28-44AD-AEB3-DBB94F50F9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9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EBE-ABA9-474C-B757-0ACF016018A0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A34-A25F-4D84-B423-6B4BD5F63E2C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3D0DC-908D-4763-B98A-481BCCE05A03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7594-83B3-423D-9252-C42134B77667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4A1A-4876-4DE4-8495-6B6F3220F0EF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C85A-DEEA-4390-A58F-63DD25604FA2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47D2C-F019-403A-96CE-D95A9601925E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5609-1263-4915-9951-F7C8F2B59D2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1236-1B78-43E2-9B15-E411B1D6B11B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97E5-6A82-4BAB-97F9-65C191655AB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707B-0C74-46C0-BC54-44BED04DF295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48B1-C107-46DB-80F6-1D37DD3569E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6A3-E117-4ED4-8641-239C61BC9A4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F6B-4F4B-4CE5-9D0F-32F7584BE9B5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0ED9-8B92-46C2-953F-D11EF33722D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DE13-E9B6-459C-B447-70F02BCF880C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D6F1-4862-4066-A6BC-B20FCDA2DFC7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61580CE-D0DF-486C-B7E2-0C5290F49302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Pairings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5" name="AutoShape 2" descr="Image result for ecf chess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ecf chess"/>
          <p:cNvSpPr>
            <a:spLocks noGrp="1" noChangeAspect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7" name="Picture 2" descr="Image result for ecf logo ch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" y="387244"/>
            <a:ext cx="1714500" cy="20574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CAA chess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" y="5072085"/>
            <a:ext cx="2154305" cy="1649390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310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Entering results onto a card (manual)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13859"/>
            <a:ext cx="10279580" cy="254895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146158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filling out card it is usual to use red for white and blue or black for black.  Green is used for byes which are regarded as colourless.</a:t>
            </a:r>
          </a:p>
        </p:txBody>
      </p:sp>
    </p:spTree>
    <p:extLst>
      <p:ext uri="{BB962C8B-B14F-4D97-AF65-F5344CB8AC3E}">
        <p14:creationId xmlns:p14="http://schemas.microsoft.com/office/powerpoint/2010/main" val="425040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515320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players can be arranged by score and colour sought. </a:t>
            </a:r>
          </a:p>
          <a:p>
            <a:pPr marL="0" indent="0">
              <a:buNone/>
            </a:pPr>
            <a:r>
              <a:rPr lang="en-GB" dirty="0"/>
              <a:t>Colours are balanced and alternated when possible.</a:t>
            </a:r>
          </a:p>
          <a:p>
            <a:pPr marL="0" indent="0">
              <a:buNone/>
            </a:pPr>
            <a:r>
              <a:rPr lang="en-GB" dirty="0"/>
              <a:t>Sorting them gives the table opposite.</a:t>
            </a:r>
          </a:p>
          <a:p>
            <a:pPr marL="0" indent="0">
              <a:buNone/>
            </a:pPr>
            <a:r>
              <a:rPr lang="en-GB" dirty="0"/>
              <a:t>For each score group we try to pair the top half against the bottom.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181" y="474379"/>
            <a:ext cx="3374619" cy="606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95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2 – 1 point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61083"/>
          <a:stretch/>
        </p:blipFill>
        <p:spPr>
          <a:xfrm>
            <a:off x="7973383" y="1480843"/>
            <a:ext cx="3635597" cy="25426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0506" y="1480843"/>
            <a:ext cx="669769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 this group we have three white seekers and three black seekers so there is no need for any colour changes.</a:t>
            </a:r>
          </a:p>
          <a:p>
            <a:r>
              <a:rPr lang="en-GB" sz="2400" dirty="0"/>
              <a:t>1, 2 and 4 are top half 5,7 and 8 are bottom half.</a:t>
            </a:r>
          </a:p>
          <a:p>
            <a:endParaRPr lang="en-GB" sz="2400" dirty="0"/>
          </a:p>
          <a:p>
            <a:r>
              <a:rPr lang="en-GB" sz="2400" dirty="0"/>
              <a:t>The ideal pairing is 1v5, 2v7 and 4v8 but the colours are wrong for that. </a:t>
            </a:r>
          </a:p>
          <a:p>
            <a:endParaRPr lang="en-GB" sz="2400" dirty="0"/>
          </a:p>
          <a:p>
            <a:r>
              <a:rPr lang="en-GB" sz="2400" dirty="0"/>
              <a:t>8 is the only bottom half player due white so that plays 1.  The other cards can then be paired top v bottom with little problem, allowing  2 to play 5 and 4 to play 7.</a:t>
            </a:r>
          </a:p>
          <a:p>
            <a:r>
              <a:rPr lang="en-GB" sz="2400" dirty="0"/>
              <a:t>8v1, 2v5 and 4v7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395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2 – half point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have 2 white seekers and two black seekers</a:t>
            </a:r>
          </a:p>
          <a:p>
            <a:pPr marL="0" indent="0">
              <a:buNone/>
            </a:pPr>
            <a:r>
              <a:rPr lang="en-GB" dirty="0"/>
              <a:t>so it looks straightforward with 11v3 and 6v14.</a:t>
            </a:r>
          </a:p>
          <a:p>
            <a:pPr marL="0" indent="0">
              <a:buNone/>
            </a:pPr>
            <a:r>
              <a:rPr lang="en-GB" dirty="0"/>
              <a:t>Unfortunately both of those pairings occurred </a:t>
            </a:r>
          </a:p>
          <a:p>
            <a:pPr marL="0" indent="0">
              <a:buNone/>
            </a:pPr>
            <a:r>
              <a:rPr lang="en-GB" dirty="0"/>
              <a:t>in round 1 so cannot be repeated.</a:t>
            </a:r>
          </a:p>
          <a:p>
            <a:pPr marL="0" indent="0">
              <a:buNone/>
            </a:pPr>
            <a:r>
              <a:rPr lang="en-GB" dirty="0"/>
              <a:t>We don’t need any colour changes so we are left with 6v3 and 11v14.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9166" b="33835"/>
          <a:stretch/>
        </p:blipFill>
        <p:spPr>
          <a:xfrm>
            <a:off x="8153400" y="1870075"/>
            <a:ext cx="3374619" cy="163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244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2 – 0 point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Following the same steps as with the 1 point</a:t>
            </a:r>
          </a:p>
          <a:p>
            <a:pPr marL="0" indent="0">
              <a:buNone/>
            </a:pPr>
            <a:r>
              <a:rPr lang="en-GB" dirty="0"/>
              <a:t>group gives 9v16, 13v10 and 15v12.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65814"/>
          <a:stretch/>
        </p:blipFill>
        <p:spPr>
          <a:xfrm>
            <a:off x="7979181" y="1870075"/>
            <a:ext cx="3374619" cy="207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64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2 - Results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366" y="1690688"/>
            <a:ext cx="7111034" cy="237502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504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3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06048" y="552911"/>
            <a:ext cx="3296092" cy="544706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9860" y="1690688"/>
            <a:ext cx="789201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Sorting as shown</a:t>
            </a:r>
          </a:p>
          <a:p>
            <a:endParaRPr lang="en-GB" sz="2200" dirty="0"/>
          </a:p>
          <a:p>
            <a:r>
              <a:rPr lang="en-GB" sz="2200" dirty="0"/>
              <a:t>On the top score group we have 1v2</a:t>
            </a:r>
          </a:p>
          <a:p>
            <a:endParaRPr lang="en-GB" sz="2200" dirty="0"/>
          </a:p>
          <a:p>
            <a:r>
              <a:rPr lang="en-GB" sz="2200" dirty="0"/>
              <a:t>Looking at the 1.5 points we see we have 1 white seeker and 3 black seekers so we will need to do 1 colour change. </a:t>
            </a:r>
          </a:p>
          <a:p>
            <a:r>
              <a:rPr lang="en-GB" sz="2200" dirty="0"/>
              <a:t>Looking at 4, 6 and 11 shows identical colour sequences so there is no obvious candidate to change colour.</a:t>
            </a:r>
          </a:p>
          <a:p>
            <a:endParaRPr lang="en-GB" sz="2200" dirty="0"/>
          </a:p>
          <a:p>
            <a:r>
              <a:rPr lang="en-GB" sz="2200" dirty="0"/>
              <a:t>4 and 7 have already played.  This leaves 11 to play 4 if 7 can play 6.</a:t>
            </a:r>
          </a:p>
          <a:p>
            <a:r>
              <a:rPr lang="en-GB" sz="2200" dirty="0"/>
              <a:t>They can play.  4 is the higher graded so keeps the colour due.</a:t>
            </a:r>
          </a:p>
          <a:p>
            <a:r>
              <a:rPr lang="en-GB" sz="2200" dirty="0"/>
              <a:t>The pairing is therefore 11v4 and 7v6.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035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3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06048" y="552911"/>
            <a:ext cx="3296092" cy="544706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9860" y="1690688"/>
            <a:ext cx="78920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The  one point group falls into place giving 5v9 and 12v8</a:t>
            </a:r>
          </a:p>
          <a:p>
            <a:endParaRPr lang="en-GB" sz="2200" dirty="0"/>
          </a:p>
          <a:p>
            <a:r>
              <a:rPr lang="en-GB" sz="2200" dirty="0"/>
              <a:t>We have to do a colour change in the half point score group.</a:t>
            </a:r>
          </a:p>
          <a:p>
            <a:r>
              <a:rPr lang="en-GB" sz="2200" dirty="0"/>
              <a:t>Ideally we would want 3v13 and 10v14.  This is possible.  14 gets the extra black as 10 keeps colour preference as the higher graded.</a:t>
            </a:r>
          </a:p>
          <a:p>
            <a:endParaRPr lang="en-GB" sz="2200" dirty="0"/>
          </a:p>
          <a:p>
            <a:r>
              <a:rPr lang="en-GB" sz="2200" dirty="0"/>
              <a:t>On zero points 16v15 is possible.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936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3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4847" y="2615610"/>
            <a:ext cx="8279097" cy="310694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53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3 Results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711" y="2041451"/>
            <a:ext cx="8807977" cy="326653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84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Pairings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658669"/>
              </p:ext>
            </p:extLst>
          </p:nvPr>
        </p:nvGraphicFramePr>
        <p:xfrm>
          <a:off x="579549" y="1825625"/>
          <a:ext cx="11024316" cy="4351337"/>
        </p:xfrm>
        <a:graphic>
          <a:graphicData uri="http://schemas.openxmlformats.org/drawingml/2006/table">
            <a:tbl>
              <a:tblPr/>
              <a:tblGrid>
                <a:gridCol w="1102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Basic rules for Swiss Systems</a:t>
                      </a:r>
                    </a:p>
                    <a:p>
                      <a:pPr algn="l"/>
                      <a:r>
                        <a:rPr lang="en-GB" sz="2400" dirty="0"/>
                        <a:t>The following rules are valid for each Swiss system unless explicitly stated otherwise.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The number of rounds to be played is declared beforehand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baseline="0" dirty="0"/>
                        <a:t> </a:t>
                      </a:r>
                      <a:r>
                        <a:rPr lang="en-GB" sz="2400" dirty="0"/>
                        <a:t>Two players shall not play each other more than once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baseline="0" dirty="0"/>
                        <a:t> </a:t>
                      </a:r>
                      <a:r>
                        <a:rPr lang="en-GB" sz="2400" dirty="0"/>
                        <a:t>Should the total number of players be (or become) odd, one player is unpaired. He receives a bye: no colour and as many points as are rewarded for a win, unless the regulations of the tournament state otherwise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A player who, for whatever reason, has received any number of points without playing, shall not receive a bye.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In general, players are paired to others with the same score</a:t>
                      </a:r>
                    </a:p>
                  </a:txBody>
                  <a:tcPr marL="30861" marR="30861" marT="15430" marB="1543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13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372"/>
          </a:xfrm>
        </p:spPr>
        <p:txBody>
          <a:bodyPr>
            <a:normAutofit fontScale="90000"/>
          </a:bodyPr>
          <a:lstStyle/>
          <a:p>
            <a:r>
              <a:rPr lang="en-GB" dirty="0"/>
              <a:t>Round 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0242" y="1318022"/>
            <a:ext cx="8129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 round 4 the Dutch and CAA systems will produce a slightly different pairing.</a:t>
            </a:r>
          </a:p>
          <a:p>
            <a:endParaRPr lang="en-GB" sz="2400" dirty="0"/>
          </a:p>
          <a:p>
            <a:r>
              <a:rPr lang="en-GB" sz="2400" dirty="0"/>
              <a:t>This is because both systems treat </a:t>
            </a:r>
            <a:r>
              <a:rPr lang="en-GB" sz="2400" dirty="0" err="1"/>
              <a:t>downfloats</a:t>
            </a:r>
            <a:r>
              <a:rPr lang="en-GB" sz="2400" dirty="0"/>
              <a:t> differently.  </a:t>
            </a:r>
            <a:r>
              <a:rPr lang="en-GB" sz="2400" dirty="0" err="1"/>
              <a:t>Downfloats</a:t>
            </a:r>
            <a:r>
              <a:rPr lang="en-GB" sz="2400" dirty="0"/>
              <a:t> are where, usually because of an odd number, someone from a higher score must play in a lower </a:t>
            </a:r>
            <a:r>
              <a:rPr lang="en-GB" sz="2400" dirty="0" err="1"/>
              <a:t>scoregroup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/>
              <a:t>The Dutch system floats down the lowest graded player from the larger colour group, working up if necessary.  The CAA system starts from the median and works down.  </a:t>
            </a:r>
          </a:p>
          <a:p>
            <a:r>
              <a:rPr lang="en-GB" sz="2400" dirty="0"/>
              <a:t>In the Dutch system a player will not float in the same direction for a further two rounds.  This is only one round in the CAA version.  In both, the opponent is the highest rated suitable.</a:t>
            </a:r>
          </a:p>
          <a:p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69570" y="773312"/>
            <a:ext cx="3382188" cy="57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67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Dutch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07" y="1825625"/>
            <a:ext cx="817185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top score group is done in the usual way.</a:t>
            </a:r>
          </a:p>
          <a:p>
            <a:pPr marL="0" indent="0">
              <a:buNone/>
            </a:pPr>
            <a:r>
              <a:rPr lang="en-GB" dirty="0"/>
              <a:t>We need a colour swap from 2,4 or 6.  There is no difference in colour history.  So we get 4v1 and 2v6. (Check they haven’t played!)</a:t>
            </a:r>
          </a:p>
          <a:p>
            <a:pPr marL="0" indent="0">
              <a:buNone/>
            </a:pPr>
            <a:r>
              <a:rPr lang="en-GB" dirty="0"/>
              <a:t>12 must float down.  We now have six black seekers and one white seeker.  We will have another </a:t>
            </a:r>
            <a:r>
              <a:rPr lang="en-GB" dirty="0" err="1"/>
              <a:t>downfloat</a:t>
            </a:r>
            <a:r>
              <a:rPr lang="en-GB" dirty="0"/>
              <a:t> to even the numbers and two colour changes.</a:t>
            </a:r>
          </a:p>
          <a:p>
            <a:pPr marL="0" indent="0">
              <a:buNone/>
            </a:pPr>
            <a:r>
              <a:rPr lang="en-GB" dirty="0"/>
              <a:t>11 seems to be the obvious </a:t>
            </a:r>
            <a:r>
              <a:rPr lang="en-GB" dirty="0" err="1"/>
              <a:t>downfloat</a:t>
            </a:r>
            <a:r>
              <a:rPr lang="en-GB" dirty="0"/>
              <a:t>.  9 is the wrong colour even if it was a lower number.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66" y="441949"/>
            <a:ext cx="3382188" cy="57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10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Dutch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07" y="1825625"/>
            <a:ext cx="8171859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12 should play the highest possible opponent.  9 is the right colour but we need two colour changes to the white side.  Some arbiters would take 7 and 10 across in which case 7 would float up to play 12.  This is not correct.  It is better to bring 3 across and float up.</a:t>
            </a:r>
          </a:p>
          <a:p>
            <a:pPr marL="0" indent="0">
              <a:buNone/>
            </a:pPr>
            <a:r>
              <a:rPr lang="en-GB" dirty="0"/>
              <a:t>It is not always the lowest graded players who change colours.  It is the ones who best suit top v bottom in order.</a:t>
            </a:r>
          </a:p>
          <a:p>
            <a:pPr marL="0" indent="0">
              <a:buNone/>
            </a:pPr>
            <a:r>
              <a:rPr lang="en-GB" dirty="0"/>
              <a:t>Notice also that 3 gets white.  12 has a higher score.  This is more important than grade when deciding colour.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66" y="441949"/>
            <a:ext cx="3382188" cy="57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28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Dutch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07" y="1825625"/>
            <a:ext cx="81718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now want 9 to play 5 but they have already met.  So we try 10 v 5.  This leaves 9 v 7.  Recheck that the players have not met before.</a:t>
            </a:r>
          </a:p>
          <a:p>
            <a:pPr marL="0" indent="0">
              <a:buNone/>
            </a:pPr>
            <a:r>
              <a:rPr lang="en-GB" dirty="0"/>
              <a:t>8v11 is a good pairing.</a:t>
            </a:r>
          </a:p>
          <a:p>
            <a:pPr marL="0" indent="0">
              <a:buNone/>
            </a:pPr>
            <a:r>
              <a:rPr lang="en-GB" dirty="0"/>
              <a:t>The bottom group can then be paired as 13v15 and 14v16.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66" y="441949"/>
            <a:ext cx="3382188" cy="57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9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Dutch System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258" y="2105246"/>
            <a:ext cx="9774951" cy="374266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54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CAA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07" y="1825625"/>
            <a:ext cx="817185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 first pairings are actually the same.</a:t>
            </a:r>
          </a:p>
          <a:p>
            <a:pPr marL="0" indent="0">
              <a:buNone/>
            </a:pPr>
            <a:r>
              <a:rPr lang="en-GB" dirty="0"/>
              <a:t>The difference comes in the 1.5 score group.</a:t>
            </a:r>
          </a:p>
          <a:p>
            <a:pPr marL="0" indent="0">
              <a:buNone/>
            </a:pPr>
            <a:r>
              <a:rPr lang="en-GB" dirty="0"/>
              <a:t>3v12 is still a correct pairing. But first … The difference is in the </a:t>
            </a:r>
            <a:r>
              <a:rPr lang="en-GB" dirty="0" err="1"/>
              <a:t>downfloat</a:t>
            </a:r>
            <a:r>
              <a:rPr lang="en-GB" dirty="0"/>
              <a:t>.  We have 6 players in the </a:t>
            </a:r>
            <a:r>
              <a:rPr lang="en-GB" dirty="0" err="1"/>
              <a:t>scoregroup</a:t>
            </a:r>
            <a:r>
              <a:rPr lang="en-GB" dirty="0"/>
              <a:t>, 3 above the median and 3 below.  10 is nearest the median from the largest colour group so that is our </a:t>
            </a:r>
            <a:r>
              <a:rPr lang="en-GB" dirty="0" err="1"/>
              <a:t>downfloat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This gives 11 to play 5 (remember 9v5 has already played) and 9v7.  Because 11 has already had 2 whites in a row 5 changes to white giving 5v11.</a:t>
            </a:r>
          </a:p>
          <a:p>
            <a:pPr marL="0" indent="0">
              <a:buNone/>
            </a:pPr>
            <a:r>
              <a:rPr lang="en-GB" dirty="0"/>
              <a:t>8v10 is the next pairing.</a:t>
            </a:r>
          </a:p>
          <a:p>
            <a:pPr marL="0" indent="0">
              <a:buNone/>
            </a:pPr>
            <a:r>
              <a:rPr lang="en-GB" dirty="0"/>
              <a:t>The rest is the same.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66" y="441949"/>
            <a:ext cx="3382188" cy="57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17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CAA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00" y="1870075"/>
            <a:ext cx="10239760" cy="370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97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>
            <a:normAutofit fontScale="90000"/>
          </a:bodyPr>
          <a:lstStyle/>
          <a:p>
            <a:r>
              <a:rPr lang="en-GB" dirty="0"/>
              <a:t>FIDE (Dutch) v CAA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192696"/>
            <a:ext cx="10233800" cy="49842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general the FIDE (Dutch) System is simpler to employ than the CAA one but the instructions are more difficult to understand.</a:t>
            </a:r>
          </a:p>
          <a:p>
            <a:pPr marL="0" indent="0">
              <a:buNone/>
            </a:pPr>
            <a:r>
              <a:rPr lang="en-GB" u="sng" dirty="0"/>
              <a:t>Differences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611673"/>
              </p:ext>
            </p:extLst>
          </p:nvPr>
        </p:nvGraphicFramePr>
        <p:xfrm>
          <a:off x="1120000" y="2641283"/>
          <a:ext cx="102338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6900">
                  <a:extLst>
                    <a:ext uri="{9D8B030D-6E8A-4147-A177-3AD203B41FA5}">
                      <a16:colId xmlns:a16="http://schemas.microsoft.com/office/drawing/2014/main" val="2504820461"/>
                    </a:ext>
                  </a:extLst>
                </a:gridCol>
                <a:gridCol w="5116900">
                  <a:extLst>
                    <a:ext uri="{9D8B030D-6E8A-4147-A177-3AD203B41FA5}">
                      <a16:colId xmlns:a16="http://schemas.microsoft.com/office/drawing/2014/main" val="15568779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CAA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941453"/>
                  </a:ext>
                </a:extLst>
              </a:tr>
              <a:tr h="3139440">
                <a:tc>
                  <a:txBody>
                    <a:bodyPr/>
                    <a:lstStyle/>
                    <a:p>
                      <a:r>
                        <a:rPr lang="en-GB" sz="2000" dirty="0"/>
                        <a:t>The lowest rated </a:t>
                      </a:r>
                      <a:r>
                        <a:rPr lang="en-GB" sz="2000" dirty="0" err="1"/>
                        <a:t>downfloats</a:t>
                      </a:r>
                      <a:endParaRPr lang="en-GB" sz="2000" dirty="0"/>
                    </a:p>
                    <a:p>
                      <a:r>
                        <a:rPr lang="en-GB" sz="2000" dirty="0"/>
                        <a:t>Top Half v Bottom half is paired and then colours decided</a:t>
                      </a:r>
                    </a:p>
                    <a:p>
                      <a:r>
                        <a:rPr lang="en-GB" sz="2000" dirty="0"/>
                        <a:t>Three of the same colour</a:t>
                      </a:r>
                      <a:r>
                        <a:rPr lang="en-GB" sz="2000" baseline="0" dirty="0"/>
                        <a:t> in a row is only allowed in the last round. A score group would be ‘broken’ to prevent this.  For example, there are only two players in the group both have had BBWW v BBWW – both players would float as neither can have a third white unless last round.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The median or below </a:t>
                      </a:r>
                      <a:r>
                        <a:rPr lang="en-GB" sz="2000" dirty="0" err="1"/>
                        <a:t>downfloats</a:t>
                      </a:r>
                      <a:endParaRPr lang="en-GB" sz="2000" dirty="0"/>
                    </a:p>
                    <a:p>
                      <a:r>
                        <a:rPr lang="en-GB" sz="2000" dirty="0"/>
                        <a:t>‘Obvious’ colour changes are made before pairing carried out</a:t>
                      </a:r>
                    </a:p>
                    <a:p>
                      <a:r>
                        <a:rPr lang="en-GB" sz="2000" dirty="0"/>
                        <a:t>Three of the same colour in a row is allowed (but is less likely to happen)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450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And Finally …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62512"/>
            <a:ext cx="3810000" cy="19526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ECF Arbiter Seminar - Materials by CAA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64068"/>
            <a:ext cx="3810000" cy="1971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400" y="2275682"/>
            <a:ext cx="3819525" cy="2009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5300" y="4417427"/>
            <a:ext cx="3848100" cy="19907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92487" y="1893301"/>
            <a:ext cx="3154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Pair these 6 cards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4426952"/>
            <a:ext cx="3810000" cy="1981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1" y="152987"/>
            <a:ext cx="38100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5767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4635" y="114119"/>
            <a:ext cx="3810000" cy="19526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ECF Arbiter Seminar - Materials by CAA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198396"/>
            <a:ext cx="3810000" cy="1971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400" y="2275682"/>
            <a:ext cx="3819525" cy="2009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5300" y="4417427"/>
            <a:ext cx="3848100" cy="1990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7688" y="2574452"/>
            <a:ext cx="35515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Looking at the 2pt group 1 &amp; 3 want black, 2 wants white.  The normal pairing would be 2v1 with 3 </a:t>
            </a:r>
            <a:r>
              <a:rPr lang="en-GB" dirty="0" err="1"/>
              <a:t>downfloating</a:t>
            </a:r>
            <a:r>
              <a:rPr lang="en-GB" dirty="0"/>
              <a:t>.  But 3 has already </a:t>
            </a:r>
            <a:r>
              <a:rPr lang="en-GB" dirty="0" err="1"/>
              <a:t>downfloated</a:t>
            </a:r>
            <a:r>
              <a:rPr lang="en-GB" dirty="0"/>
              <a:t>.  Therefore the pairing is 2v3 and 1 </a:t>
            </a:r>
            <a:r>
              <a:rPr lang="en-GB" dirty="0" err="1"/>
              <a:t>downflaots</a:t>
            </a:r>
            <a:r>
              <a:rPr lang="en-GB" dirty="0"/>
              <a:t>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3479" y="4375150"/>
            <a:ext cx="3810000" cy="1981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2925" y="181562"/>
            <a:ext cx="38100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5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Pairings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542507"/>
              </p:ext>
            </p:extLst>
          </p:nvPr>
        </p:nvGraphicFramePr>
        <p:xfrm>
          <a:off x="579549" y="1825625"/>
          <a:ext cx="11024316" cy="8702674"/>
        </p:xfrm>
        <a:graphic>
          <a:graphicData uri="http://schemas.openxmlformats.org/drawingml/2006/table">
            <a:tbl>
              <a:tblPr/>
              <a:tblGrid>
                <a:gridCol w="1102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/>
                        <a:t>For each player the difference of the number of black and the number of white games shall not be greater than 2 or less than –2.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2400" dirty="0"/>
                        <a:t>     Each system may have exceptions to this rule in the last round of a tournament.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No player will receive the same colour three times in a row under the Dutch system.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2400" dirty="0"/>
                        <a:t>     Each system may have exceptions to this rule in the last round of a tournament.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In general, a player is given a colour as many times as he is given the other colour.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In general, a player is given the colour other than that he was given the previous round.   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The pairing rules must be transparent enough that the person who is in charge for the pairing can explain them.</a:t>
                      </a:r>
                    </a:p>
                  </a:txBody>
                  <a:tcPr marL="30861" marR="30861" marT="15430" marB="1543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337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2400" dirty="0"/>
                    </a:p>
                  </a:txBody>
                  <a:tcPr marL="30861" marR="30861" marT="15430" marB="1543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50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ECF Arbiter Seminar - Materials by CAA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5" y="114119"/>
            <a:ext cx="3810000" cy="1971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475" y="2191425"/>
            <a:ext cx="3819525" cy="2009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4518" y="4317969"/>
            <a:ext cx="3848100" cy="1990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7688" y="2574452"/>
            <a:ext cx="355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827548"/>
            <a:ext cx="4002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Sorting the 1½ score group shows 4 &amp; 6 want white and 5 wants black.</a:t>
            </a:r>
          </a:p>
          <a:p>
            <a:r>
              <a:rPr lang="en-GB" dirty="0"/>
              <a:t>4 floats up to play 1</a:t>
            </a:r>
          </a:p>
          <a:p>
            <a:r>
              <a:rPr lang="en-GB" dirty="0"/>
              <a:t>But 6 has already played 5.</a:t>
            </a:r>
          </a:p>
          <a:p>
            <a:r>
              <a:rPr lang="en-GB" dirty="0"/>
              <a:t>So we try to </a:t>
            </a:r>
            <a:r>
              <a:rPr lang="en-GB" dirty="0" err="1"/>
              <a:t>upfloat</a:t>
            </a:r>
            <a:r>
              <a:rPr lang="en-GB" dirty="0"/>
              <a:t> 6 instead.  We now see 4 has also played 5!!!</a:t>
            </a:r>
          </a:p>
          <a:p>
            <a:r>
              <a:rPr lang="en-GB" dirty="0"/>
              <a:t>Sometimes changing the </a:t>
            </a:r>
            <a:r>
              <a:rPr lang="en-GB" dirty="0" err="1"/>
              <a:t>downfloat</a:t>
            </a:r>
            <a:r>
              <a:rPr lang="en-GB" dirty="0"/>
              <a:t> can help … but not here.  </a:t>
            </a:r>
          </a:p>
          <a:p>
            <a:r>
              <a:rPr lang="en-GB" dirty="0"/>
              <a:t>The only solution is to float up 5.</a:t>
            </a:r>
          </a:p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126833"/>
            <a:ext cx="3810000" cy="19812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2762250" y="1489687"/>
            <a:ext cx="3810000" cy="1952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1886" y="114119"/>
            <a:ext cx="38100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43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ECF Arbiter Seminar - Materials by CAA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5" y="114119"/>
            <a:ext cx="3810000" cy="1971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0" y="1461111"/>
            <a:ext cx="3819525" cy="2009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4518" y="4317969"/>
            <a:ext cx="3848100" cy="1990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7688" y="2574452"/>
            <a:ext cx="355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827548"/>
            <a:ext cx="4002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gets the extra white as the lower rated.  </a:t>
            </a:r>
          </a:p>
          <a:p>
            <a:r>
              <a:rPr lang="en-GB" dirty="0"/>
              <a:t>We now have to decide who gets white between 4 and 6.</a:t>
            </a:r>
          </a:p>
          <a:p>
            <a:r>
              <a:rPr lang="en-GB" dirty="0"/>
              <a:t>4 is the higher rated so should keep the colour sequence and therefore gets white.</a:t>
            </a:r>
          </a:p>
          <a:p>
            <a:r>
              <a:rPr lang="en-GB" dirty="0"/>
              <a:t>This gives –</a:t>
            </a:r>
          </a:p>
          <a:p>
            <a:r>
              <a:rPr lang="en-GB" dirty="0"/>
              <a:t>2v3, 5v1 and 4v6</a:t>
            </a:r>
          </a:p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126833"/>
            <a:ext cx="3810000" cy="19812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2762250" y="1489687"/>
            <a:ext cx="3810000" cy="1952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1886" y="114119"/>
            <a:ext cx="38100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Pairings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611640"/>
              </p:ext>
            </p:extLst>
          </p:nvPr>
        </p:nvGraphicFramePr>
        <p:xfrm>
          <a:off x="579549" y="1825625"/>
          <a:ext cx="11024316" cy="4351337"/>
        </p:xfrm>
        <a:graphic>
          <a:graphicData uri="http://schemas.openxmlformats.org/drawingml/2006/table">
            <a:tbl>
              <a:tblPr/>
              <a:tblGrid>
                <a:gridCol w="1102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The Dutch System is the most commonly used Swiss pairing system.  The current version appears</a:t>
                      </a:r>
                      <a:r>
                        <a:rPr lang="en-GB" sz="2400" baseline="0" dirty="0"/>
                        <a:t> to some to be</a:t>
                      </a:r>
                      <a:r>
                        <a:rPr lang="en-GB" sz="2400" dirty="0"/>
                        <a:t> written more for computer programmers than for arbiters.</a:t>
                      </a:r>
                    </a:p>
                    <a:p>
                      <a:pPr algn="l"/>
                      <a:endParaRPr lang="en-GB" sz="2400" dirty="0"/>
                    </a:p>
                    <a:p>
                      <a:pPr algn="l"/>
                      <a:r>
                        <a:rPr lang="en-GB" sz="2400" dirty="0"/>
                        <a:t>The CAA system which is also common in Britain is designed for manual pairings.</a:t>
                      </a:r>
                    </a:p>
                    <a:p>
                      <a:pPr algn="l"/>
                      <a:endParaRPr lang="en-GB" sz="2400" dirty="0"/>
                    </a:p>
                    <a:p>
                      <a:pPr algn="l"/>
                      <a:r>
                        <a:rPr lang="en-GB" sz="2400" dirty="0"/>
                        <a:t>Both</a:t>
                      </a:r>
                      <a:r>
                        <a:rPr lang="en-GB" sz="2400" baseline="0" dirty="0"/>
                        <a:t> systems have good and bad points.</a:t>
                      </a:r>
                      <a:endParaRPr lang="en-GB" sz="2400" dirty="0"/>
                    </a:p>
                    <a:p>
                      <a:pPr algn="l"/>
                      <a:endParaRPr lang="en-GB" sz="2400" dirty="0"/>
                    </a:p>
                    <a:p>
                      <a:pPr algn="l"/>
                      <a:r>
                        <a:rPr lang="en-GB" sz="2400" dirty="0"/>
                        <a:t>To pass this course some knowledge of doing pairings manually is required</a:t>
                      </a:r>
                      <a:r>
                        <a:rPr lang="en-GB" sz="2400" baseline="0" dirty="0"/>
                        <a:t> but complex examples will not be covered.</a:t>
                      </a:r>
                      <a:endParaRPr lang="en-GB" sz="2400" dirty="0"/>
                    </a:p>
                  </a:txBody>
                  <a:tcPr marL="30861" marR="30861" marT="15430" marB="1543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43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basic principles of doing a Swiss draw are:</a:t>
            </a:r>
          </a:p>
          <a:p>
            <a:pPr lvl="0"/>
            <a:r>
              <a:rPr lang="en-GB" dirty="0"/>
              <a:t>Players do not meet more than once</a:t>
            </a:r>
          </a:p>
          <a:p>
            <a:pPr lvl="0"/>
            <a:r>
              <a:rPr lang="en-GB" dirty="0"/>
              <a:t>Players meet opponents with the same score or as near as possible</a:t>
            </a:r>
          </a:p>
          <a:p>
            <a:pPr lvl="0"/>
            <a:r>
              <a:rPr lang="en-GB" dirty="0"/>
              <a:t>Players have equal numbers of Whites and Blacks if possible (this means that colours tend to alternate)</a:t>
            </a:r>
          </a:p>
          <a:p>
            <a:pPr lvl="0"/>
            <a:r>
              <a:rPr lang="en-GB" dirty="0"/>
              <a:t>If you have an odd number of players then the bye comes from the lowest score group.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Pairing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this course we will try to keep doing pairings to be as simple as possible.</a:t>
            </a:r>
          </a:p>
          <a:p>
            <a:r>
              <a:rPr lang="en-GB" dirty="0"/>
              <a:t>The full </a:t>
            </a:r>
            <a:r>
              <a:rPr lang="en-GB" dirty="0" err="1"/>
              <a:t>rulesfor</a:t>
            </a:r>
            <a:r>
              <a:rPr lang="en-GB" dirty="0"/>
              <a:t> the Dutch System are available in the FIDE Handbook.  See the following sections:</a:t>
            </a:r>
          </a:p>
          <a:p>
            <a:r>
              <a:rPr lang="en-GB" b="1" dirty="0">
                <a:solidFill>
                  <a:srgbClr val="FFFF00"/>
                </a:solidFill>
              </a:rPr>
              <a:t>C.04.1 Basic rules for Swiss Systems</a:t>
            </a:r>
            <a:r>
              <a:rPr lang="en-GB" dirty="0">
                <a:solidFill>
                  <a:srgbClr val="FFFF00"/>
                </a:solidFill>
              </a:rPr>
              <a:t> </a:t>
            </a:r>
          </a:p>
          <a:p>
            <a:r>
              <a:rPr lang="en-GB" b="1" dirty="0">
                <a:solidFill>
                  <a:srgbClr val="FFFF00"/>
                </a:solidFill>
              </a:rPr>
              <a:t>C.04.2 General handling rules for Swiss Tournaments</a:t>
            </a:r>
          </a:p>
          <a:p>
            <a:r>
              <a:rPr lang="en-GB" b="1" dirty="0">
                <a:solidFill>
                  <a:srgbClr val="FFFF00"/>
                </a:solidFill>
              </a:rPr>
              <a:t>C.04.3 FIDE (Dutch) System</a:t>
            </a:r>
            <a:r>
              <a:rPr lang="en-GB" dirty="0">
                <a:solidFill>
                  <a:srgbClr val="FFFF00"/>
                </a:solidFill>
              </a:rPr>
              <a:t> </a:t>
            </a:r>
          </a:p>
          <a:p>
            <a:r>
              <a:rPr lang="en-GB" dirty="0">
                <a:solidFill>
                  <a:schemeClr val="tx1"/>
                </a:solidFill>
              </a:rPr>
              <a:t>The CAA system is given in its booklet from the CAA site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2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1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3029799" cy="41930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3749" y="990066"/>
            <a:ext cx="63157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players are arranged in order of grade, highest first.</a:t>
            </a:r>
          </a:p>
          <a:p>
            <a:r>
              <a:rPr lang="en-GB" sz="2400" dirty="0"/>
              <a:t>The first round sees the top half play the bottom half.  So in this case players 1 to 8 play 9 to 16 in order.</a:t>
            </a:r>
          </a:p>
          <a:p>
            <a:r>
              <a:rPr lang="en-GB" sz="2400" dirty="0"/>
              <a:t>The colour of the top half players should alternate.</a:t>
            </a:r>
          </a:p>
          <a:p>
            <a:r>
              <a:rPr lang="en-GB" sz="2400" dirty="0"/>
              <a:t>It is usual to decide the colour of the first seed by lot, though some competitions will specify how this is done.</a:t>
            </a:r>
          </a:p>
          <a:p>
            <a:r>
              <a:rPr lang="en-GB" sz="2400" dirty="0"/>
              <a:t>Here the top seed has been given white so the round 1 pairing will be - </a:t>
            </a:r>
          </a:p>
          <a:p>
            <a:r>
              <a:rPr lang="en-GB" sz="2400" dirty="0"/>
              <a:t>1v9, 10v2, 3v11, 12v4, 5v13, 14v6, 7v15, 16v8</a:t>
            </a:r>
          </a:p>
        </p:txBody>
      </p:sp>
    </p:spTree>
    <p:extLst>
      <p:ext uri="{BB962C8B-B14F-4D97-AF65-F5344CB8AC3E}">
        <p14:creationId xmlns:p14="http://schemas.microsoft.com/office/powerpoint/2010/main" val="268792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1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974929" cy="263497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9460" y="5061098"/>
            <a:ext cx="10568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results of round 1 are as shown.  These should be entered carefully.</a:t>
            </a:r>
          </a:p>
        </p:txBody>
      </p:sp>
    </p:spTree>
    <p:extLst>
      <p:ext uri="{BB962C8B-B14F-4D97-AF65-F5344CB8AC3E}">
        <p14:creationId xmlns:p14="http://schemas.microsoft.com/office/powerpoint/2010/main" val="69393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Entering results into a computer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00" y="1453356"/>
            <a:ext cx="7648575" cy="509587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78164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4638</TotalTime>
  <Words>2052</Words>
  <Application>Microsoft Office PowerPoint</Application>
  <PresentationFormat>Widescreen</PresentationFormat>
  <Paragraphs>179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Corbel</vt:lpstr>
      <vt:lpstr>Depth</vt:lpstr>
      <vt:lpstr>Pairings</vt:lpstr>
      <vt:lpstr>Pairings</vt:lpstr>
      <vt:lpstr>Pairings</vt:lpstr>
      <vt:lpstr>Pairings</vt:lpstr>
      <vt:lpstr>Pairing</vt:lpstr>
      <vt:lpstr>Pairing</vt:lpstr>
      <vt:lpstr>Round 1</vt:lpstr>
      <vt:lpstr>Round 1</vt:lpstr>
      <vt:lpstr>Entering results into a computer</vt:lpstr>
      <vt:lpstr>Entering results onto a card (manual)</vt:lpstr>
      <vt:lpstr>Round 2</vt:lpstr>
      <vt:lpstr>Round 2 – 1 point group</vt:lpstr>
      <vt:lpstr>Round 2 – half point group</vt:lpstr>
      <vt:lpstr>Round 2 – 0 point group</vt:lpstr>
      <vt:lpstr>Round 2 - Results </vt:lpstr>
      <vt:lpstr>Round 3</vt:lpstr>
      <vt:lpstr>Round 3</vt:lpstr>
      <vt:lpstr>Round 3</vt:lpstr>
      <vt:lpstr>Round 3 Results</vt:lpstr>
      <vt:lpstr>Round 4</vt:lpstr>
      <vt:lpstr>Round 4 – Dutch System</vt:lpstr>
      <vt:lpstr>Round 4 – Dutch System</vt:lpstr>
      <vt:lpstr>Round 4 – Dutch System</vt:lpstr>
      <vt:lpstr>Round 4 – Dutch System</vt:lpstr>
      <vt:lpstr>Round 4 – CAA System</vt:lpstr>
      <vt:lpstr>Round 4 – CAA System</vt:lpstr>
      <vt:lpstr>FIDE (Dutch) v CAA</vt:lpstr>
      <vt:lpstr>And Finally …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Pairings</dc:title>
  <dc:creator>Alex McFarlane</dc:creator>
  <cp:lastModifiedBy>Alex McFarlane</cp:lastModifiedBy>
  <cp:revision>76</cp:revision>
  <cp:lastPrinted>2016-01-29T17:31:43Z</cp:lastPrinted>
  <dcterms:created xsi:type="dcterms:W3CDTF">2014-08-30T14:44:17Z</dcterms:created>
  <dcterms:modified xsi:type="dcterms:W3CDTF">2017-12-29T19:07:19Z</dcterms:modified>
</cp:coreProperties>
</file>