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1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0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768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7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2595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766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8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51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4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21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7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06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6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99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48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88E55-F72B-47B4-9B93-4D0BB470358A}" type="datetimeFigureOut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03EBAF7-1BA8-4FB2-BE23-84102256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43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Recording a Position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ECF Arbiter Seminar - Material by CAA</a:t>
            </a:r>
          </a:p>
        </p:txBody>
      </p:sp>
      <p:pic>
        <p:nvPicPr>
          <p:cNvPr id="4" name="Picture 2" descr="Image result for ecf logo ch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080" y="141584"/>
            <a:ext cx="1714500" cy="20574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CAA ch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79" y="5164933"/>
            <a:ext cx="2127801" cy="162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23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Recording a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Arbiters often have to record a position on the board.</a:t>
            </a:r>
          </a:p>
          <a:p>
            <a:r>
              <a:rPr lang="en-GB" dirty="0"/>
              <a:t>This can be necessary if the game is adjourned (now rare but can happen because of illness during a congress).  It is more likely to be necessary when a draw claim is made which has to be checked on another board away from the one in use for the game.</a:t>
            </a:r>
          </a:p>
          <a:p>
            <a:endParaRPr lang="en-GB" dirty="0"/>
          </a:p>
          <a:p>
            <a:r>
              <a:rPr lang="en-GB" dirty="0"/>
              <a:t>There are two common ways of recording the position.</a:t>
            </a:r>
          </a:p>
          <a:p>
            <a:r>
              <a:rPr lang="en-GB" dirty="0"/>
              <a:t>One is to use a diagram with a pre-printed board ‘blank’ and the other is to use Forsyth notation </a:t>
            </a:r>
          </a:p>
        </p:txBody>
      </p:sp>
    </p:spTree>
    <p:extLst>
      <p:ext uri="{BB962C8B-B14F-4D97-AF65-F5344CB8AC3E}">
        <p14:creationId xmlns:p14="http://schemas.microsoft.com/office/powerpoint/2010/main" val="395124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 Diagram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930401"/>
            <a:ext cx="2672257" cy="26628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2038" y="1930401"/>
            <a:ext cx="2733647" cy="27709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1274" y="1930400"/>
            <a:ext cx="29319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position on the board is reached.  </a:t>
            </a:r>
          </a:p>
          <a:p>
            <a:r>
              <a:rPr lang="en-GB" dirty="0"/>
              <a:t>This can be transferred to the blank diagram by using upper case letters for the white pieces (K,Q,B,N,R,P) and lower case (</a:t>
            </a:r>
            <a:r>
              <a:rPr lang="en-GB" dirty="0" err="1"/>
              <a:t>k,q,b,n,r,p</a:t>
            </a:r>
            <a:r>
              <a:rPr lang="en-GB" dirty="0"/>
              <a:t>) or circled pieces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sz="2400" dirty="0"/>
              <a:t>®</a:t>
            </a:r>
            <a:r>
              <a:rPr lang="en-GB" dirty="0"/>
              <a:t>,</a:t>
            </a:r>
            <a:r>
              <a:rPr lang="en-GB" dirty="0">
                <a:sym typeface="Webdings" panose="05030102010509060703" pitchFamily="18" charset="2"/>
              </a:rPr>
              <a:t>)</a:t>
            </a:r>
            <a:r>
              <a:rPr lang="en-GB" dirty="0"/>
              <a:t> for the black.</a:t>
            </a:r>
          </a:p>
          <a:p>
            <a:r>
              <a:rPr lang="en-GB" dirty="0"/>
              <a:t>Note that the initial letter of the piece is used except Knights are N or n.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5955" y="2005159"/>
            <a:ext cx="25569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r                        k</a:t>
            </a:r>
          </a:p>
          <a:p>
            <a:r>
              <a:rPr lang="en-GB" sz="2000" dirty="0"/>
              <a:t>   p       q               p</a:t>
            </a:r>
          </a:p>
          <a:p>
            <a:r>
              <a:rPr lang="en-GB" sz="2000" dirty="0"/>
              <a:t>                p       </a:t>
            </a:r>
            <a:r>
              <a:rPr lang="en-GB" sz="2000" dirty="0" err="1"/>
              <a:t>p</a:t>
            </a:r>
            <a:endParaRPr lang="en-GB" sz="2000" dirty="0"/>
          </a:p>
          <a:p>
            <a:r>
              <a:rPr lang="en-GB" sz="2000" dirty="0"/>
              <a:t>p          </a:t>
            </a:r>
            <a:r>
              <a:rPr lang="en-GB" sz="2000" dirty="0" err="1"/>
              <a:t>p</a:t>
            </a:r>
            <a:r>
              <a:rPr lang="en-GB" sz="2000" dirty="0"/>
              <a:t>  n</a:t>
            </a:r>
          </a:p>
          <a:p>
            <a:r>
              <a:rPr lang="en-GB" sz="2000" dirty="0"/>
              <a:t>P</a:t>
            </a:r>
          </a:p>
          <a:p>
            <a:r>
              <a:rPr lang="en-GB" sz="2000" dirty="0"/>
              <a:t>   Q  N  </a:t>
            </a:r>
            <a:r>
              <a:rPr lang="en-GB" sz="2000" dirty="0" err="1"/>
              <a:t>n</a:t>
            </a:r>
            <a:r>
              <a:rPr lang="en-GB" sz="2000" dirty="0"/>
              <a:t>   B      N  P</a:t>
            </a:r>
          </a:p>
          <a:p>
            <a:r>
              <a:rPr lang="en-GB" sz="2000" dirty="0"/>
              <a:t>    P                   K</a:t>
            </a:r>
          </a:p>
          <a:p>
            <a:r>
              <a:rPr lang="en-GB" sz="2000" dirty="0"/>
              <a:t>                    R</a:t>
            </a:r>
          </a:p>
        </p:txBody>
      </p:sp>
    </p:spTree>
    <p:extLst>
      <p:ext uri="{BB962C8B-B14F-4D97-AF65-F5344CB8AC3E}">
        <p14:creationId xmlns:p14="http://schemas.microsoft.com/office/powerpoint/2010/main" val="201673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Forsyth Notation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683" y="1692756"/>
            <a:ext cx="3256713" cy="32452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9470" y="1930400"/>
            <a:ext cx="583204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 Forsyth Notation the position would be given as</a:t>
            </a:r>
          </a:p>
          <a:p>
            <a:r>
              <a:rPr lang="en-GB" dirty="0"/>
              <a:t>r5k1/1p1q3p/p2pn3/P7/1QNnB1NP/1P4K1/5R2</a:t>
            </a:r>
          </a:p>
          <a:p>
            <a:r>
              <a:rPr lang="en-GB" dirty="0"/>
              <a:t>This means, starting at the top left, we have a </a:t>
            </a:r>
          </a:p>
          <a:p>
            <a:r>
              <a:rPr lang="en-GB" dirty="0"/>
              <a:t>black rook then 5 empty squares then a black king</a:t>
            </a:r>
          </a:p>
          <a:p>
            <a:r>
              <a:rPr lang="en-GB" dirty="0"/>
              <a:t>and one empty square. The end of the row is </a:t>
            </a:r>
          </a:p>
          <a:p>
            <a:r>
              <a:rPr lang="en-GB" dirty="0"/>
              <a:t>indicated by a slash/.</a:t>
            </a:r>
          </a:p>
          <a:p>
            <a:r>
              <a:rPr lang="en-GB" dirty="0"/>
              <a:t>The initial position could be recorded as</a:t>
            </a:r>
          </a:p>
          <a:p>
            <a:r>
              <a:rPr lang="en-GB" dirty="0" err="1"/>
              <a:t>rnbqkbnr</a:t>
            </a:r>
            <a:r>
              <a:rPr lang="en-GB" dirty="0"/>
              <a:t>/</a:t>
            </a:r>
            <a:r>
              <a:rPr lang="en-GB" dirty="0" err="1"/>
              <a:t>pppppppp</a:t>
            </a:r>
            <a:r>
              <a:rPr lang="en-GB" dirty="0"/>
              <a:t>/8/8/8/8/PPPPPPPP/RNBQKBNR</a:t>
            </a:r>
          </a:p>
          <a:p>
            <a:r>
              <a:rPr lang="en-GB" dirty="0"/>
              <a:t>or </a:t>
            </a:r>
            <a:r>
              <a:rPr lang="en-GB" dirty="0" err="1"/>
              <a:t>rnbqkbnr</a:t>
            </a:r>
            <a:r>
              <a:rPr lang="en-GB" dirty="0"/>
              <a:t>/</a:t>
            </a:r>
            <a:r>
              <a:rPr lang="en-GB" dirty="0" err="1"/>
              <a:t>pppppppp</a:t>
            </a:r>
            <a:r>
              <a:rPr lang="en-GB" dirty="0"/>
              <a:t>/32/PPPPPPPP/RNBQKBNR. </a:t>
            </a:r>
          </a:p>
          <a:p>
            <a:r>
              <a:rPr lang="en-GB" dirty="0"/>
              <a:t>Multiple rows with no pieces can be combined.</a:t>
            </a:r>
          </a:p>
          <a:p>
            <a:endParaRPr lang="en-GB" dirty="0"/>
          </a:p>
          <a:p>
            <a:r>
              <a:rPr lang="en-GB" dirty="0"/>
              <a:t>When writing down the position always start from the </a:t>
            </a:r>
          </a:p>
          <a:p>
            <a:r>
              <a:rPr lang="en-GB"/>
              <a:t>a8 square.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8547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323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Webdings</vt:lpstr>
      <vt:lpstr>Wingdings 3</vt:lpstr>
      <vt:lpstr>Facet</vt:lpstr>
      <vt:lpstr>Recording a Position</vt:lpstr>
      <vt:lpstr>Recording a Position</vt:lpstr>
      <vt:lpstr>Using a Diagram</vt:lpstr>
      <vt:lpstr>Forsyth Notation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Recording a Position</dc:title>
  <dc:creator>Dell</dc:creator>
  <cp:lastModifiedBy>Dell</cp:lastModifiedBy>
  <cp:revision>8</cp:revision>
  <dcterms:created xsi:type="dcterms:W3CDTF">2016-12-01T11:40:12Z</dcterms:created>
  <dcterms:modified xsi:type="dcterms:W3CDTF">2016-12-03T14:46:05Z</dcterms:modified>
</cp:coreProperties>
</file>