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7"/>
  </p:notesMasterIdLst>
  <p:handoutMasterIdLst>
    <p:handoutMasterId r:id="rId18"/>
  </p:handoutMasterIdLst>
  <p:sldIdLst>
    <p:sldId id="256" r:id="rId2"/>
    <p:sldId id="257" r:id="rId3"/>
    <p:sldId id="258" r:id="rId4"/>
    <p:sldId id="261" r:id="rId5"/>
    <p:sldId id="262" r:id="rId6"/>
    <p:sldId id="259" r:id="rId7"/>
    <p:sldId id="263" r:id="rId8"/>
    <p:sldId id="264" r:id="rId9"/>
    <p:sldId id="265" r:id="rId10"/>
    <p:sldId id="266" r:id="rId11"/>
    <p:sldId id="268" r:id="rId12"/>
    <p:sldId id="267" r:id="rId13"/>
    <p:sldId id="269" r:id="rId14"/>
    <p:sldId id="271" r:id="rId15"/>
    <p:sldId id="270" r:id="rId16"/>
  </p:sldIdLst>
  <p:sldSz cx="12192000" cy="6858000"/>
  <p:notesSz cx="9929813" cy="67849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919" cy="33924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4596" y="0"/>
            <a:ext cx="4302919" cy="339249"/>
          </a:xfrm>
          <a:prstGeom prst="rect">
            <a:avLst/>
          </a:prstGeom>
        </p:spPr>
        <p:txBody>
          <a:bodyPr vert="horz" lIns="91440" tIns="45720" rIns="91440" bIns="45720" rtlCol="0"/>
          <a:lstStyle>
            <a:lvl1pPr algn="r">
              <a:defRPr sz="1200"/>
            </a:lvl1pPr>
          </a:lstStyle>
          <a:p>
            <a:fld id="{0EC83520-AE58-4151-B442-A243B3611C3E}" type="datetimeFigureOut">
              <a:rPr lang="en-US" smtClean="0"/>
              <a:t>12/29/2017</a:t>
            </a:fld>
            <a:endParaRPr lang="en-US"/>
          </a:p>
        </p:txBody>
      </p:sp>
      <p:sp>
        <p:nvSpPr>
          <p:cNvPr id="4" name="Footer Placeholder 3"/>
          <p:cNvSpPr>
            <a:spLocks noGrp="1"/>
          </p:cNvSpPr>
          <p:nvPr>
            <p:ph type="ftr" sz="quarter" idx="2"/>
          </p:nvPr>
        </p:nvSpPr>
        <p:spPr>
          <a:xfrm>
            <a:off x="0" y="6444549"/>
            <a:ext cx="4302919" cy="33924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4596" y="6444549"/>
            <a:ext cx="4302919" cy="339249"/>
          </a:xfrm>
          <a:prstGeom prst="rect">
            <a:avLst/>
          </a:prstGeom>
        </p:spPr>
        <p:txBody>
          <a:bodyPr vert="horz" lIns="91440" tIns="45720" rIns="91440" bIns="45720" rtlCol="0" anchor="b"/>
          <a:lstStyle>
            <a:lvl1pPr algn="r">
              <a:defRPr sz="1200"/>
            </a:lvl1pPr>
          </a:lstStyle>
          <a:p>
            <a:fld id="{457A521F-0624-4A32-A344-1163BF234023}" type="slidenum">
              <a:rPr lang="en-US" smtClean="0"/>
              <a:t>‹#›</a:t>
            </a:fld>
            <a:endParaRPr lang="en-US"/>
          </a:p>
        </p:txBody>
      </p:sp>
    </p:spTree>
    <p:extLst>
      <p:ext uri="{BB962C8B-B14F-4D97-AF65-F5344CB8AC3E}">
        <p14:creationId xmlns:p14="http://schemas.microsoft.com/office/powerpoint/2010/main" val="1343555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919" cy="34042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4596" y="1"/>
            <a:ext cx="4302919" cy="340427"/>
          </a:xfrm>
          <a:prstGeom prst="rect">
            <a:avLst/>
          </a:prstGeom>
        </p:spPr>
        <p:txBody>
          <a:bodyPr vert="horz" lIns="91440" tIns="45720" rIns="91440" bIns="45720" rtlCol="0"/>
          <a:lstStyle>
            <a:lvl1pPr algn="r">
              <a:defRPr sz="1200"/>
            </a:lvl1pPr>
          </a:lstStyle>
          <a:p>
            <a:fld id="{B7658EFB-4316-442A-8DC6-11740AA97C5E}" type="datetimeFigureOut">
              <a:rPr lang="en-GB" smtClean="0"/>
              <a:t>29/12/2017</a:t>
            </a:fld>
            <a:endParaRPr lang="en-GB"/>
          </a:p>
        </p:txBody>
      </p:sp>
      <p:sp>
        <p:nvSpPr>
          <p:cNvPr id="4" name="Slide Image Placeholder 3"/>
          <p:cNvSpPr>
            <a:spLocks noGrp="1" noRot="1" noChangeAspect="1"/>
          </p:cNvSpPr>
          <p:nvPr>
            <p:ph type="sldImg" idx="2"/>
          </p:nvPr>
        </p:nvSpPr>
        <p:spPr>
          <a:xfrm>
            <a:off x="2928938" y="847725"/>
            <a:ext cx="4071937" cy="22907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982" y="3265269"/>
            <a:ext cx="7943850" cy="267158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44549"/>
            <a:ext cx="4302919" cy="3404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4596" y="6444549"/>
            <a:ext cx="4302919" cy="340426"/>
          </a:xfrm>
          <a:prstGeom prst="rect">
            <a:avLst/>
          </a:prstGeom>
        </p:spPr>
        <p:txBody>
          <a:bodyPr vert="horz" lIns="91440" tIns="45720" rIns="91440" bIns="45720" rtlCol="0" anchor="b"/>
          <a:lstStyle>
            <a:lvl1pPr algn="r">
              <a:defRPr sz="1200"/>
            </a:lvl1pPr>
          </a:lstStyle>
          <a:p>
            <a:fld id="{5296E6FC-E283-4023-9A86-B004699945E4}" type="slidenum">
              <a:rPr lang="en-GB" smtClean="0"/>
              <a:t>‹#›</a:t>
            </a:fld>
            <a:endParaRPr lang="en-GB"/>
          </a:p>
        </p:txBody>
      </p:sp>
    </p:spTree>
    <p:extLst>
      <p:ext uri="{BB962C8B-B14F-4D97-AF65-F5344CB8AC3E}">
        <p14:creationId xmlns:p14="http://schemas.microsoft.com/office/powerpoint/2010/main" val="1475654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96E6FC-E283-4023-9A86-B004699945E4}" type="slidenum">
              <a:rPr lang="en-GB" smtClean="0"/>
              <a:t>1</a:t>
            </a:fld>
            <a:endParaRPr lang="en-GB"/>
          </a:p>
        </p:txBody>
      </p:sp>
    </p:spTree>
    <p:extLst>
      <p:ext uri="{BB962C8B-B14F-4D97-AF65-F5344CB8AC3E}">
        <p14:creationId xmlns:p14="http://schemas.microsoft.com/office/powerpoint/2010/main" val="317845259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E43F9F-F0D1-4B62-B9F7-74599713A091}" type="datetime1">
              <a:rPr lang="en-US" smtClean="0"/>
              <a:t>12/29/2017</a:t>
            </a:fld>
            <a:endParaRPr lang="en-US" dirty="0"/>
          </a:p>
        </p:txBody>
      </p:sp>
      <p:sp>
        <p:nvSpPr>
          <p:cNvPr id="5" name="Footer Placeholder 4"/>
          <p:cNvSpPr>
            <a:spLocks noGrp="1"/>
          </p:cNvSpPr>
          <p:nvPr>
            <p:ph type="ftr" sz="quarter" idx="11"/>
          </p:nvPr>
        </p:nvSpPr>
        <p:spPr/>
        <p:txBody>
          <a:bodyPr/>
          <a:lstStyle/>
          <a:p>
            <a:r>
              <a:rPr lang="en-US"/>
              <a:t>FIDE Arbiters Seminar</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FCA73-E641-47D8-BC2C-10DA552DE290}" type="datetime1">
              <a:rPr lang="en-US" smtClean="0"/>
              <a:t>12/29/2017</a:t>
            </a:fld>
            <a:endParaRPr lang="en-US" dirty="0"/>
          </a:p>
        </p:txBody>
      </p:sp>
      <p:sp>
        <p:nvSpPr>
          <p:cNvPr id="5" name="Footer Placeholder 4"/>
          <p:cNvSpPr>
            <a:spLocks noGrp="1"/>
          </p:cNvSpPr>
          <p:nvPr>
            <p:ph type="ftr" sz="quarter" idx="11"/>
          </p:nvPr>
        </p:nvSpPr>
        <p:spPr/>
        <p:txBody>
          <a:bodyPr/>
          <a:lstStyle/>
          <a:p>
            <a:r>
              <a:rPr lang="en-US"/>
              <a:t>FIDE Arbiters Seminar</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FC25FB-5951-4376-9D9E-6E7D948EDC6A}" type="datetime1">
              <a:rPr lang="en-US" smtClean="0"/>
              <a:t>12/29/2017</a:t>
            </a:fld>
            <a:endParaRPr lang="en-US" dirty="0"/>
          </a:p>
        </p:txBody>
      </p:sp>
      <p:sp>
        <p:nvSpPr>
          <p:cNvPr id="5" name="Footer Placeholder 4"/>
          <p:cNvSpPr>
            <a:spLocks noGrp="1"/>
          </p:cNvSpPr>
          <p:nvPr>
            <p:ph type="ftr" sz="quarter" idx="11"/>
          </p:nvPr>
        </p:nvSpPr>
        <p:spPr/>
        <p:txBody>
          <a:bodyPr/>
          <a:lstStyle/>
          <a:p>
            <a:r>
              <a:rPr lang="en-US"/>
              <a:t>FIDE Arbiters Seminar</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701B62-36D6-4415-9CEE-931176CB5BC6}" type="datetime1">
              <a:rPr lang="en-US" smtClean="0"/>
              <a:t>12/29/2017</a:t>
            </a:fld>
            <a:endParaRPr lang="en-US" dirty="0"/>
          </a:p>
        </p:txBody>
      </p:sp>
      <p:sp>
        <p:nvSpPr>
          <p:cNvPr id="5" name="Footer Placeholder 4"/>
          <p:cNvSpPr>
            <a:spLocks noGrp="1"/>
          </p:cNvSpPr>
          <p:nvPr>
            <p:ph type="ftr" sz="quarter" idx="11"/>
          </p:nvPr>
        </p:nvSpPr>
        <p:spPr/>
        <p:txBody>
          <a:bodyPr/>
          <a:lstStyle/>
          <a:p>
            <a:r>
              <a:rPr lang="en-US"/>
              <a:t>FIDE Arbiters Seminar</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216BFADC-A6A4-45F1-A2E8-09A70E053D9A}" type="datetime1">
              <a:rPr lang="en-US" smtClean="0"/>
              <a:t>12/29/2017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en-US"/>
              <a:t>FIDE Arbiters Seminar</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F73DFD-E18C-4E14-9482-DDA8065AB7FB}" type="datetime1">
              <a:rPr lang="en-US" smtClean="0"/>
              <a:t>12/29/2017</a:t>
            </a:fld>
            <a:endParaRPr lang="en-US" dirty="0"/>
          </a:p>
        </p:txBody>
      </p:sp>
      <p:sp>
        <p:nvSpPr>
          <p:cNvPr id="6" name="Footer Placeholder 5"/>
          <p:cNvSpPr>
            <a:spLocks noGrp="1"/>
          </p:cNvSpPr>
          <p:nvPr>
            <p:ph type="ftr" sz="quarter" idx="11"/>
          </p:nvPr>
        </p:nvSpPr>
        <p:spPr/>
        <p:txBody>
          <a:bodyPr/>
          <a:lstStyle/>
          <a:p>
            <a:r>
              <a:rPr lang="en-US"/>
              <a:t>FIDE Arbiters Seminar</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59FEDB-683F-4A4C-9194-8017B58A44A9}" type="datetime1">
              <a:rPr lang="en-US" smtClean="0"/>
              <a:t>12/29/2017</a:t>
            </a:fld>
            <a:endParaRPr lang="en-US" dirty="0"/>
          </a:p>
        </p:txBody>
      </p:sp>
      <p:sp>
        <p:nvSpPr>
          <p:cNvPr id="8" name="Footer Placeholder 7"/>
          <p:cNvSpPr>
            <a:spLocks noGrp="1"/>
          </p:cNvSpPr>
          <p:nvPr>
            <p:ph type="ftr" sz="quarter" idx="11"/>
          </p:nvPr>
        </p:nvSpPr>
        <p:spPr/>
        <p:txBody>
          <a:bodyPr/>
          <a:lstStyle/>
          <a:p>
            <a:r>
              <a:rPr lang="en-US"/>
              <a:t>FIDE Arbiters Seminar</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45D7C3-313D-4989-99C7-F0EAC417A9CD}" type="datetime1">
              <a:rPr lang="en-US" smtClean="0"/>
              <a:t>12/29/2017</a:t>
            </a:fld>
            <a:endParaRPr lang="en-US" dirty="0"/>
          </a:p>
        </p:txBody>
      </p:sp>
      <p:sp>
        <p:nvSpPr>
          <p:cNvPr id="4" name="Footer Placeholder 3"/>
          <p:cNvSpPr>
            <a:spLocks noGrp="1"/>
          </p:cNvSpPr>
          <p:nvPr>
            <p:ph type="ftr" sz="quarter" idx="11"/>
          </p:nvPr>
        </p:nvSpPr>
        <p:spPr/>
        <p:txBody>
          <a:bodyPr/>
          <a:lstStyle/>
          <a:p>
            <a:r>
              <a:rPr lang="en-US"/>
              <a:t>FIDE Arbiters Seminar</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7AF50-564B-4520-AC4A-A4D0B136FD47}" type="datetime1">
              <a:rPr lang="en-US" smtClean="0"/>
              <a:t>12/29/2017</a:t>
            </a:fld>
            <a:endParaRPr lang="en-US" dirty="0"/>
          </a:p>
        </p:txBody>
      </p:sp>
      <p:sp>
        <p:nvSpPr>
          <p:cNvPr id="3" name="Footer Placeholder 2"/>
          <p:cNvSpPr>
            <a:spLocks noGrp="1"/>
          </p:cNvSpPr>
          <p:nvPr>
            <p:ph type="ftr" sz="quarter" idx="11"/>
          </p:nvPr>
        </p:nvSpPr>
        <p:spPr/>
        <p:txBody>
          <a:bodyPr/>
          <a:lstStyle/>
          <a:p>
            <a:r>
              <a:rPr lang="en-US"/>
              <a:t>FIDE Arbiters Seminar</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511224-D373-431C-8139-71CBB8CBCD95}" type="datetime1">
              <a:rPr lang="en-US" smtClean="0"/>
              <a:t>12/29/2017</a:t>
            </a:fld>
            <a:endParaRPr lang="en-US" dirty="0"/>
          </a:p>
        </p:txBody>
      </p:sp>
      <p:sp>
        <p:nvSpPr>
          <p:cNvPr id="6" name="Footer Placeholder 5"/>
          <p:cNvSpPr>
            <a:spLocks noGrp="1"/>
          </p:cNvSpPr>
          <p:nvPr>
            <p:ph type="ftr" sz="quarter" idx="11"/>
          </p:nvPr>
        </p:nvSpPr>
        <p:spPr/>
        <p:txBody>
          <a:bodyPr/>
          <a:lstStyle/>
          <a:p>
            <a:r>
              <a:rPr lang="en-US"/>
              <a:t>FIDE Arbiters Seminar</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92A0D-A803-4E6E-8B29-733265793967}" type="datetime1">
              <a:rPr lang="en-US" smtClean="0"/>
              <a:t>12/29/2017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0075B06-4AEE-4BAA-9077-26FD85B963BD}" type="datetime1">
              <a:rPr lang="en-US" smtClean="0"/>
              <a:t>12/29/2017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n-US"/>
              <a:t>FIDE Arbiters Seminar</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Tie-Breaks</a:t>
            </a:r>
          </a:p>
        </p:txBody>
      </p:sp>
      <p:sp>
        <p:nvSpPr>
          <p:cNvPr id="3" name="Subtitle 2"/>
          <p:cNvSpPr>
            <a:spLocks noGrp="1"/>
          </p:cNvSpPr>
          <p:nvPr>
            <p:ph type="subTitle" idx="1"/>
          </p:nvPr>
        </p:nvSpPr>
        <p:spPr/>
        <p:txBody>
          <a:bodyPr/>
          <a:lstStyle/>
          <a:p>
            <a:endParaRPr lang="en-GB" dirty="0"/>
          </a:p>
        </p:txBody>
      </p:sp>
      <p:sp>
        <p:nvSpPr>
          <p:cNvPr id="4" name="Footer Placeholder 3"/>
          <p:cNvSpPr>
            <a:spLocks noGrp="1"/>
          </p:cNvSpPr>
          <p:nvPr>
            <p:ph type="ftr" sz="quarter" idx="11"/>
          </p:nvPr>
        </p:nvSpPr>
        <p:spPr/>
        <p:txBody>
          <a:bodyPr/>
          <a:lstStyle/>
          <a:p>
            <a:r>
              <a:rPr lang="en-US"/>
              <a:t>FIDE Arbiters Seminar</a:t>
            </a:r>
            <a:endParaRPr lang="en-US" dirty="0"/>
          </a:p>
        </p:txBody>
      </p:sp>
    </p:spTree>
    <p:extLst>
      <p:ext uri="{BB962C8B-B14F-4D97-AF65-F5344CB8AC3E}">
        <p14:creationId xmlns:p14="http://schemas.microsoft.com/office/powerpoint/2010/main" val="4091623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err="1"/>
              <a:t>Sonneborne</a:t>
            </a:r>
            <a:r>
              <a:rPr lang="en-GB" dirty="0"/>
              <a:t>-Berger (Individual)</a:t>
            </a:r>
          </a:p>
          <a:p>
            <a:pPr marL="0" indent="0">
              <a:buNone/>
            </a:pPr>
            <a:r>
              <a:rPr lang="en-GB" sz="1600" dirty="0"/>
              <a:t>Here the total score of defeated opponents is used and one half that of opponents drawn with.  Nothing is given for a loss.</a:t>
            </a:r>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r>
              <a:rPr lang="en-GB" sz="1600" dirty="0"/>
              <a:t>Consider Riya Savant:</a:t>
            </a:r>
          </a:p>
          <a:p>
            <a:pPr marL="0" indent="0">
              <a:buNone/>
            </a:pPr>
            <a:endParaRPr lang="en-GB" sz="1400" dirty="0"/>
          </a:p>
          <a:p>
            <a:pPr marL="0" indent="0">
              <a:buNone/>
            </a:pPr>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results of opponents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pic>
        <p:nvPicPr>
          <p:cNvPr id="7" name="Picture 6"/>
          <p:cNvPicPr>
            <a:picLocks noChangeAspect="1"/>
          </p:cNvPicPr>
          <p:nvPr/>
        </p:nvPicPr>
        <p:blipFill>
          <a:blip r:embed="rId3"/>
          <a:stretch>
            <a:fillRect/>
          </a:stretch>
        </p:blipFill>
        <p:spPr>
          <a:xfrm>
            <a:off x="1011682" y="1655552"/>
            <a:ext cx="5381625" cy="2466975"/>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725597269"/>
              </p:ext>
            </p:extLst>
          </p:nvPr>
        </p:nvGraphicFramePr>
        <p:xfrm>
          <a:off x="187959" y="4701232"/>
          <a:ext cx="8128001" cy="111252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20000"/>
                    </a:ext>
                  </a:extLst>
                </a:gridCol>
                <a:gridCol w="1161143">
                  <a:extLst>
                    <a:ext uri="{9D8B030D-6E8A-4147-A177-3AD203B41FA5}">
                      <a16:colId xmlns:a16="http://schemas.microsoft.com/office/drawing/2014/main" val="20001"/>
                    </a:ext>
                  </a:extLst>
                </a:gridCol>
                <a:gridCol w="1161143">
                  <a:extLst>
                    <a:ext uri="{9D8B030D-6E8A-4147-A177-3AD203B41FA5}">
                      <a16:colId xmlns:a16="http://schemas.microsoft.com/office/drawing/2014/main" val="20002"/>
                    </a:ext>
                  </a:extLst>
                </a:gridCol>
                <a:gridCol w="1161143">
                  <a:extLst>
                    <a:ext uri="{9D8B030D-6E8A-4147-A177-3AD203B41FA5}">
                      <a16:colId xmlns:a16="http://schemas.microsoft.com/office/drawing/2014/main" val="20003"/>
                    </a:ext>
                  </a:extLst>
                </a:gridCol>
                <a:gridCol w="1161143">
                  <a:extLst>
                    <a:ext uri="{9D8B030D-6E8A-4147-A177-3AD203B41FA5}">
                      <a16:colId xmlns:a16="http://schemas.microsoft.com/office/drawing/2014/main" val="20004"/>
                    </a:ext>
                  </a:extLst>
                </a:gridCol>
                <a:gridCol w="1161143">
                  <a:extLst>
                    <a:ext uri="{9D8B030D-6E8A-4147-A177-3AD203B41FA5}">
                      <a16:colId xmlns:a16="http://schemas.microsoft.com/office/drawing/2014/main" val="20005"/>
                    </a:ext>
                  </a:extLst>
                </a:gridCol>
                <a:gridCol w="1161143">
                  <a:extLst>
                    <a:ext uri="{9D8B030D-6E8A-4147-A177-3AD203B41FA5}">
                      <a16:colId xmlns:a16="http://schemas.microsoft.com/office/drawing/2014/main" val="20006"/>
                    </a:ext>
                  </a:extLst>
                </a:gridCol>
              </a:tblGrid>
              <a:tr h="370840">
                <a:tc>
                  <a:txBody>
                    <a:bodyPr/>
                    <a:lstStyle/>
                    <a:p>
                      <a:r>
                        <a:rPr lang="en-GB" dirty="0" err="1"/>
                        <a:t>Opp</a:t>
                      </a:r>
                      <a:r>
                        <a:rPr lang="en-GB" baseline="0" dirty="0"/>
                        <a:t> Pin</a:t>
                      </a:r>
                      <a:endParaRPr lang="en-GB" dirty="0"/>
                    </a:p>
                  </a:txBody>
                  <a:tcPr/>
                </a:tc>
                <a:tc>
                  <a:txBody>
                    <a:bodyPr/>
                    <a:lstStyle/>
                    <a:p>
                      <a:r>
                        <a:rPr lang="en-GB" dirty="0"/>
                        <a:t>1</a:t>
                      </a:r>
                    </a:p>
                  </a:txBody>
                  <a:tcPr/>
                </a:tc>
                <a:tc>
                  <a:txBody>
                    <a:bodyPr/>
                    <a:lstStyle/>
                    <a:p>
                      <a:r>
                        <a:rPr lang="en-GB" dirty="0"/>
                        <a:t>3</a:t>
                      </a:r>
                    </a:p>
                  </a:txBody>
                  <a:tcPr/>
                </a:tc>
                <a:tc>
                  <a:txBody>
                    <a:bodyPr/>
                    <a:lstStyle/>
                    <a:p>
                      <a:r>
                        <a:rPr lang="en-GB" dirty="0"/>
                        <a:t>4</a:t>
                      </a:r>
                    </a:p>
                  </a:txBody>
                  <a:tcPr/>
                </a:tc>
                <a:tc>
                  <a:txBody>
                    <a:bodyPr/>
                    <a:lstStyle/>
                    <a:p>
                      <a:r>
                        <a:rPr lang="en-GB" dirty="0"/>
                        <a:t>6</a:t>
                      </a:r>
                    </a:p>
                  </a:txBody>
                  <a:tcPr/>
                </a:tc>
                <a:tc>
                  <a:txBody>
                    <a:bodyPr/>
                    <a:lstStyle/>
                    <a:p>
                      <a:r>
                        <a:rPr lang="en-GB" dirty="0"/>
                        <a:t>8</a:t>
                      </a:r>
                    </a:p>
                  </a:txBody>
                  <a:tcPr/>
                </a:tc>
                <a:tc>
                  <a:txBody>
                    <a:bodyPr/>
                    <a:lstStyle/>
                    <a:p>
                      <a:r>
                        <a:rPr lang="en-GB" dirty="0"/>
                        <a:t>Total</a:t>
                      </a:r>
                    </a:p>
                  </a:txBody>
                  <a:tcPr/>
                </a:tc>
                <a:extLst>
                  <a:ext uri="{0D108BD9-81ED-4DB2-BD59-A6C34878D82A}">
                    <a16:rowId xmlns:a16="http://schemas.microsoft.com/office/drawing/2014/main" val="10000"/>
                  </a:ext>
                </a:extLst>
              </a:tr>
              <a:tr h="370840">
                <a:tc>
                  <a:txBody>
                    <a:bodyPr/>
                    <a:lstStyle/>
                    <a:p>
                      <a:r>
                        <a:rPr lang="en-GB" dirty="0" err="1"/>
                        <a:t>sco</a:t>
                      </a:r>
                      <a:r>
                        <a:rPr lang="en-GB" dirty="0"/>
                        <a:t>/res</a:t>
                      </a:r>
                    </a:p>
                  </a:txBody>
                  <a:tcPr/>
                </a:tc>
                <a:tc>
                  <a:txBody>
                    <a:bodyPr/>
                    <a:lstStyle/>
                    <a:p>
                      <a:r>
                        <a:rPr lang="en-GB" dirty="0"/>
                        <a:t>4 x 0</a:t>
                      </a:r>
                    </a:p>
                  </a:txBody>
                  <a:tcPr/>
                </a:tc>
                <a:tc>
                  <a:txBody>
                    <a:bodyPr/>
                    <a:lstStyle/>
                    <a:p>
                      <a:r>
                        <a:rPr lang="en-GB" dirty="0"/>
                        <a:t>3½ x ½ </a:t>
                      </a:r>
                    </a:p>
                  </a:txBody>
                  <a:tcPr/>
                </a:tc>
                <a:tc>
                  <a:txBody>
                    <a:bodyPr/>
                    <a:lstStyle/>
                    <a:p>
                      <a:r>
                        <a:rPr lang="en-GB" dirty="0"/>
                        <a:t>3½ x ½ </a:t>
                      </a:r>
                    </a:p>
                  </a:txBody>
                  <a:tcPr/>
                </a:tc>
                <a:tc>
                  <a:txBody>
                    <a:bodyPr/>
                    <a:lstStyle/>
                    <a:p>
                      <a:r>
                        <a:rPr lang="en-GB" dirty="0"/>
                        <a:t>3 x 1</a:t>
                      </a:r>
                    </a:p>
                  </a:txBody>
                  <a:tcPr/>
                </a:tc>
                <a:tc>
                  <a:txBody>
                    <a:bodyPr/>
                    <a:lstStyle/>
                    <a:p>
                      <a:r>
                        <a:rPr lang="en-GB" dirty="0"/>
                        <a:t>2 x 1</a:t>
                      </a:r>
                    </a:p>
                  </a:txBody>
                  <a:tcPr/>
                </a:tc>
                <a:tc>
                  <a:txBody>
                    <a:bodyPr/>
                    <a:lstStyle/>
                    <a:p>
                      <a:endParaRPr lang="en-GB"/>
                    </a:p>
                  </a:txBody>
                  <a:tcPr/>
                </a:tc>
                <a:extLst>
                  <a:ext uri="{0D108BD9-81ED-4DB2-BD59-A6C34878D82A}">
                    <a16:rowId xmlns:a16="http://schemas.microsoft.com/office/drawing/2014/main" val="10001"/>
                  </a:ext>
                </a:extLst>
              </a:tr>
              <a:tr h="370840">
                <a:tc>
                  <a:txBody>
                    <a:bodyPr/>
                    <a:lstStyle/>
                    <a:p>
                      <a:r>
                        <a:rPr lang="en-GB" dirty="0"/>
                        <a:t>points</a:t>
                      </a:r>
                    </a:p>
                  </a:txBody>
                  <a:tcPr/>
                </a:tc>
                <a:tc>
                  <a:txBody>
                    <a:bodyPr/>
                    <a:lstStyle/>
                    <a:p>
                      <a:r>
                        <a:rPr lang="en-GB" dirty="0"/>
                        <a:t>0</a:t>
                      </a:r>
                    </a:p>
                  </a:txBody>
                  <a:tcPr/>
                </a:tc>
                <a:tc>
                  <a:txBody>
                    <a:bodyPr/>
                    <a:lstStyle/>
                    <a:p>
                      <a:r>
                        <a:rPr lang="en-GB" dirty="0"/>
                        <a:t>1¾ </a:t>
                      </a:r>
                    </a:p>
                  </a:txBody>
                  <a:tcPr/>
                </a:tc>
                <a:tc>
                  <a:txBody>
                    <a:bodyPr/>
                    <a:lstStyle/>
                    <a:p>
                      <a:r>
                        <a:rPr lang="en-GB" dirty="0"/>
                        <a:t>1¾ </a:t>
                      </a:r>
                    </a:p>
                  </a:txBody>
                  <a:tcPr/>
                </a:tc>
                <a:tc>
                  <a:txBody>
                    <a:bodyPr/>
                    <a:lstStyle/>
                    <a:p>
                      <a:r>
                        <a:rPr lang="en-GB" dirty="0"/>
                        <a:t>3</a:t>
                      </a:r>
                    </a:p>
                  </a:txBody>
                  <a:tcPr/>
                </a:tc>
                <a:tc>
                  <a:txBody>
                    <a:bodyPr/>
                    <a:lstStyle/>
                    <a:p>
                      <a:r>
                        <a:rPr lang="en-GB" dirty="0"/>
                        <a:t>2</a:t>
                      </a:r>
                    </a:p>
                  </a:txBody>
                  <a:tcPr/>
                </a:tc>
                <a:tc>
                  <a:txBody>
                    <a:bodyPr/>
                    <a:lstStyle/>
                    <a:p>
                      <a:r>
                        <a:rPr lang="en-GB" dirty="0"/>
                        <a:t>8½ </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288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err="1"/>
              <a:t>Sonneborn</a:t>
            </a:r>
            <a:r>
              <a:rPr lang="en-GB" dirty="0"/>
              <a:t>-Berger (Team events)</a:t>
            </a:r>
          </a:p>
          <a:p>
            <a:pPr marL="0" indent="0">
              <a:buNone/>
            </a:pPr>
            <a:r>
              <a:rPr lang="en-GB" sz="1800" dirty="0"/>
              <a:t>The S-B score for teams is the total score made by the opposing team multiplied by the score made against that team.</a:t>
            </a:r>
          </a:p>
          <a:p>
            <a:pPr marL="0" indent="0">
              <a:buNone/>
            </a:pPr>
            <a:endParaRPr lang="en-GB" sz="1600" dirty="0"/>
          </a:p>
          <a:p>
            <a:pPr marL="0" indent="0">
              <a:buNone/>
            </a:pPr>
            <a:endParaRPr lang="en-GB" sz="1600" dirty="0"/>
          </a:p>
          <a:p>
            <a:pPr marL="0" indent="0">
              <a:buNone/>
            </a:pPr>
            <a:endParaRPr lang="en-GB" sz="1600" dirty="0"/>
          </a:p>
          <a:p>
            <a:pPr marL="0" indent="0">
              <a:buNone/>
            </a:pPr>
            <a:endParaRPr lang="en-GB" sz="1600" dirty="0"/>
          </a:p>
          <a:p>
            <a:pPr marL="0" indent="0">
              <a:buNone/>
            </a:pPr>
            <a:r>
              <a:rPr lang="en-GB" sz="1800" dirty="0"/>
              <a:t>Team A on Game Points has a S-B of</a:t>
            </a:r>
          </a:p>
          <a:p>
            <a:pPr marL="0" indent="0">
              <a:buNone/>
            </a:pPr>
            <a:r>
              <a:rPr lang="en-GB" sz="1800" dirty="0"/>
              <a:t>v Team B 5x24,  v Team C 4x21, v Team D 6x19, v Team E 4x17 and v Team F 5x15= 120+84+114+68+75=461</a:t>
            </a:r>
          </a:p>
          <a:p>
            <a:pPr marL="0" indent="0">
              <a:buNone/>
            </a:pPr>
            <a:endParaRPr lang="en-GB" sz="1800" dirty="0"/>
          </a:p>
          <a:p>
            <a:pPr marL="0" indent="0">
              <a:buNone/>
            </a:pPr>
            <a:r>
              <a:rPr lang="en-GB" sz="1800" dirty="0"/>
              <a:t>Team A on Match Points has a S-B of</a:t>
            </a:r>
          </a:p>
          <a:p>
            <a:pPr marL="0" indent="0">
              <a:buNone/>
            </a:pPr>
            <a:r>
              <a:rPr lang="en-GB" sz="1800" dirty="0"/>
              <a:t>2x8+1x6+2x3+1x3+2x2=16+6+6+3+4=35</a:t>
            </a:r>
          </a:p>
          <a:p>
            <a:pPr marL="0" indent="0">
              <a:buNone/>
            </a:pPr>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ratings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426356729"/>
              </p:ext>
            </p:extLst>
          </p:nvPr>
        </p:nvGraphicFramePr>
        <p:xfrm>
          <a:off x="851080" y="2163650"/>
          <a:ext cx="3811071" cy="1333500"/>
        </p:xfrm>
        <a:graphic>
          <a:graphicData uri="http://schemas.openxmlformats.org/drawingml/2006/table">
            <a:tbl>
              <a:tblPr>
                <a:tableStyleId>{5C22544A-7EE6-4342-B048-85BDC9FD1C3A}</a:tableStyleId>
              </a:tblPr>
              <a:tblGrid>
                <a:gridCol w="395459">
                  <a:extLst>
                    <a:ext uri="{9D8B030D-6E8A-4147-A177-3AD203B41FA5}">
                      <a16:colId xmlns:a16="http://schemas.microsoft.com/office/drawing/2014/main" val="20000"/>
                    </a:ext>
                  </a:extLst>
                </a:gridCol>
                <a:gridCol w="373134">
                  <a:extLst>
                    <a:ext uri="{9D8B030D-6E8A-4147-A177-3AD203B41FA5}">
                      <a16:colId xmlns:a16="http://schemas.microsoft.com/office/drawing/2014/main" val="20001"/>
                    </a:ext>
                  </a:extLst>
                </a:gridCol>
                <a:gridCol w="373134">
                  <a:extLst>
                    <a:ext uri="{9D8B030D-6E8A-4147-A177-3AD203B41FA5}">
                      <a16:colId xmlns:a16="http://schemas.microsoft.com/office/drawing/2014/main" val="20002"/>
                    </a:ext>
                  </a:extLst>
                </a:gridCol>
                <a:gridCol w="373134">
                  <a:extLst>
                    <a:ext uri="{9D8B030D-6E8A-4147-A177-3AD203B41FA5}">
                      <a16:colId xmlns:a16="http://schemas.microsoft.com/office/drawing/2014/main" val="20003"/>
                    </a:ext>
                  </a:extLst>
                </a:gridCol>
                <a:gridCol w="373134">
                  <a:extLst>
                    <a:ext uri="{9D8B030D-6E8A-4147-A177-3AD203B41FA5}">
                      <a16:colId xmlns:a16="http://schemas.microsoft.com/office/drawing/2014/main" val="20004"/>
                    </a:ext>
                  </a:extLst>
                </a:gridCol>
                <a:gridCol w="373134">
                  <a:extLst>
                    <a:ext uri="{9D8B030D-6E8A-4147-A177-3AD203B41FA5}">
                      <a16:colId xmlns:a16="http://schemas.microsoft.com/office/drawing/2014/main" val="20005"/>
                    </a:ext>
                  </a:extLst>
                </a:gridCol>
                <a:gridCol w="373134">
                  <a:extLst>
                    <a:ext uri="{9D8B030D-6E8A-4147-A177-3AD203B41FA5}">
                      <a16:colId xmlns:a16="http://schemas.microsoft.com/office/drawing/2014/main" val="20006"/>
                    </a:ext>
                  </a:extLst>
                </a:gridCol>
                <a:gridCol w="564485">
                  <a:extLst>
                    <a:ext uri="{9D8B030D-6E8A-4147-A177-3AD203B41FA5}">
                      <a16:colId xmlns:a16="http://schemas.microsoft.com/office/drawing/2014/main" val="20007"/>
                    </a:ext>
                  </a:extLst>
                </a:gridCol>
                <a:gridCol w="612323">
                  <a:extLst>
                    <a:ext uri="{9D8B030D-6E8A-4147-A177-3AD203B41FA5}">
                      <a16:colId xmlns:a16="http://schemas.microsoft.com/office/drawing/2014/main" val="20008"/>
                    </a:ext>
                  </a:extLst>
                </a:gridCol>
              </a:tblGrid>
              <a:tr h="190500">
                <a:tc>
                  <a:txBody>
                    <a:bodyPr/>
                    <a:lstStyle/>
                    <a:p>
                      <a:pPr algn="l" fontAlgn="b"/>
                      <a:r>
                        <a:rPr lang="en-GB" sz="1100" u="none" strike="noStrike" dirty="0">
                          <a:effectLst/>
                        </a:rPr>
                        <a:t>Team</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A</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B</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D</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E</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F</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Game Pt</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Match Pt</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en-GB" sz="1100" u="none" strike="noStrike">
                          <a:effectLst/>
                        </a:rPr>
                        <a:t>A</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4-4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6-2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4-4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en-GB" sz="1100" u="none" strike="noStrike">
                          <a:effectLst/>
                        </a:rPr>
                        <a:t>B</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6-2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2"/>
                  </a:ext>
                </a:extLst>
              </a:tr>
              <a:tr h="190500">
                <a:tc>
                  <a:txBody>
                    <a:bodyPr/>
                    <a:lstStyle/>
                    <a:p>
                      <a:pPr algn="l" fontAlgn="b"/>
                      <a:r>
                        <a:rPr lang="en-GB" sz="1100" u="none" strike="noStrike">
                          <a:effectLst/>
                        </a:rPr>
                        <a:t>C</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4-4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2-6</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4-4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6-2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6</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3"/>
                  </a:ext>
                </a:extLst>
              </a:tr>
              <a:tr h="190500">
                <a:tc>
                  <a:txBody>
                    <a:bodyPr/>
                    <a:lstStyle/>
                    <a:p>
                      <a:pPr algn="l" fontAlgn="b"/>
                      <a:r>
                        <a:rPr lang="en-GB" sz="1100" u="none" strike="noStrike">
                          <a:effectLst/>
                        </a:rPr>
                        <a:t>D</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2-6</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4-4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7-1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19</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4"/>
                  </a:ext>
                </a:extLst>
              </a:tr>
              <a:tr h="190500">
                <a:tc>
                  <a:txBody>
                    <a:bodyPr/>
                    <a:lstStyle/>
                    <a:p>
                      <a:pPr algn="l" fontAlgn="b"/>
                      <a:r>
                        <a:rPr lang="en-GB" sz="1100" u="none" strike="noStrike">
                          <a:effectLst/>
                        </a:rPr>
                        <a:t>E</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4-4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2-6</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190500">
                <a:tc>
                  <a:txBody>
                    <a:bodyPr/>
                    <a:lstStyle/>
                    <a:p>
                      <a:pPr algn="l" fontAlgn="b"/>
                      <a:r>
                        <a:rPr lang="en-GB" sz="1100" u="none" strike="noStrike">
                          <a:effectLst/>
                        </a:rPr>
                        <a:t>F</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3-5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1-7</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 5-3</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2</a:t>
                      </a:r>
                      <a:endParaRPr lang="en-GB"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19368327"/>
              </p:ext>
            </p:extLst>
          </p:nvPr>
        </p:nvGraphicFramePr>
        <p:xfrm>
          <a:off x="4739424" y="2245807"/>
          <a:ext cx="3369332" cy="1333500"/>
        </p:xfrm>
        <a:graphic>
          <a:graphicData uri="http://schemas.openxmlformats.org/drawingml/2006/table">
            <a:tbl>
              <a:tblPr>
                <a:tableStyleId>{5C22544A-7EE6-4342-B048-85BDC9FD1C3A}</a:tableStyleId>
              </a:tblPr>
              <a:tblGrid>
                <a:gridCol w="405703">
                  <a:extLst>
                    <a:ext uri="{9D8B030D-6E8A-4147-A177-3AD203B41FA5}">
                      <a16:colId xmlns:a16="http://schemas.microsoft.com/office/drawing/2014/main" val="20000"/>
                    </a:ext>
                  </a:extLst>
                </a:gridCol>
                <a:gridCol w="304277">
                  <a:extLst>
                    <a:ext uri="{9D8B030D-6E8A-4147-A177-3AD203B41FA5}">
                      <a16:colId xmlns:a16="http://schemas.microsoft.com/office/drawing/2014/main" val="20001"/>
                    </a:ext>
                  </a:extLst>
                </a:gridCol>
                <a:gridCol w="304277">
                  <a:extLst>
                    <a:ext uri="{9D8B030D-6E8A-4147-A177-3AD203B41FA5}">
                      <a16:colId xmlns:a16="http://schemas.microsoft.com/office/drawing/2014/main" val="20002"/>
                    </a:ext>
                  </a:extLst>
                </a:gridCol>
                <a:gridCol w="304277">
                  <a:extLst>
                    <a:ext uri="{9D8B030D-6E8A-4147-A177-3AD203B41FA5}">
                      <a16:colId xmlns:a16="http://schemas.microsoft.com/office/drawing/2014/main" val="20003"/>
                    </a:ext>
                  </a:extLst>
                </a:gridCol>
                <a:gridCol w="304277">
                  <a:extLst>
                    <a:ext uri="{9D8B030D-6E8A-4147-A177-3AD203B41FA5}">
                      <a16:colId xmlns:a16="http://schemas.microsoft.com/office/drawing/2014/main" val="20004"/>
                    </a:ext>
                  </a:extLst>
                </a:gridCol>
                <a:gridCol w="304277">
                  <a:extLst>
                    <a:ext uri="{9D8B030D-6E8A-4147-A177-3AD203B41FA5}">
                      <a16:colId xmlns:a16="http://schemas.microsoft.com/office/drawing/2014/main" val="20005"/>
                    </a:ext>
                  </a:extLst>
                </a:gridCol>
                <a:gridCol w="234950">
                  <a:extLst>
                    <a:ext uri="{9D8B030D-6E8A-4147-A177-3AD203B41FA5}">
                      <a16:colId xmlns:a16="http://schemas.microsoft.com/office/drawing/2014/main" val="20006"/>
                    </a:ext>
                  </a:extLst>
                </a:gridCol>
                <a:gridCol w="579108">
                  <a:extLst>
                    <a:ext uri="{9D8B030D-6E8A-4147-A177-3AD203B41FA5}">
                      <a16:colId xmlns:a16="http://schemas.microsoft.com/office/drawing/2014/main" val="20007"/>
                    </a:ext>
                  </a:extLst>
                </a:gridCol>
                <a:gridCol w="628186">
                  <a:extLst>
                    <a:ext uri="{9D8B030D-6E8A-4147-A177-3AD203B41FA5}">
                      <a16:colId xmlns:a16="http://schemas.microsoft.com/office/drawing/2014/main" val="20008"/>
                    </a:ext>
                  </a:extLst>
                </a:gridCol>
              </a:tblGrid>
              <a:tr h="190500">
                <a:tc>
                  <a:txBody>
                    <a:bodyPr/>
                    <a:lstStyle/>
                    <a:p>
                      <a:pPr algn="l" fontAlgn="b"/>
                      <a:r>
                        <a:rPr lang="en-GB" sz="1100" u="none" strike="noStrike" dirty="0">
                          <a:effectLst/>
                        </a:rPr>
                        <a:t>Team</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A</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B</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D</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E</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F</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Game Pt</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Match Pt</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en-GB" sz="1100" u="none" strike="noStrike">
                          <a:effectLst/>
                        </a:rPr>
                        <a:t>A</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en-GB" sz="1100" u="none" strike="noStrike">
                          <a:effectLst/>
                        </a:rPr>
                        <a:t>B</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2"/>
                  </a:ext>
                </a:extLst>
              </a:tr>
              <a:tr h="190500">
                <a:tc>
                  <a:txBody>
                    <a:bodyPr/>
                    <a:lstStyle/>
                    <a:p>
                      <a:pPr algn="l" fontAlgn="b"/>
                      <a:r>
                        <a:rPr lang="en-GB" sz="1100" u="none" strike="noStrike">
                          <a:effectLst/>
                        </a:rPr>
                        <a:t>C</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6</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3"/>
                  </a:ext>
                </a:extLst>
              </a:tr>
              <a:tr h="190500">
                <a:tc>
                  <a:txBody>
                    <a:bodyPr/>
                    <a:lstStyle/>
                    <a:p>
                      <a:pPr algn="l" fontAlgn="b"/>
                      <a:r>
                        <a:rPr lang="en-GB" sz="1100" u="none" strike="noStrike">
                          <a:effectLst/>
                        </a:rPr>
                        <a:t>D</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19</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4"/>
                  </a:ext>
                </a:extLst>
              </a:tr>
              <a:tr h="190500">
                <a:tc>
                  <a:txBody>
                    <a:bodyPr/>
                    <a:lstStyle/>
                    <a:p>
                      <a:pPr algn="l" fontAlgn="b"/>
                      <a:r>
                        <a:rPr lang="en-GB" sz="1100" u="none" strike="noStrike">
                          <a:effectLst/>
                        </a:rPr>
                        <a:t>E</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190500">
                <a:tc>
                  <a:txBody>
                    <a:bodyPr/>
                    <a:lstStyle/>
                    <a:p>
                      <a:pPr algn="l" fontAlgn="b"/>
                      <a:r>
                        <a:rPr lang="en-GB" sz="1100" u="none" strike="noStrike">
                          <a:effectLst/>
                        </a:rPr>
                        <a:t>F</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2</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100" u="none" strike="noStrike" dirty="0">
                          <a:effectLst/>
                        </a:rPr>
                        <a:t>XX</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2</a:t>
                      </a:r>
                      <a:endParaRPr lang="en-GB"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035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a:t>Average Rating (Mean Rating)</a:t>
            </a:r>
          </a:p>
          <a:p>
            <a:pPr marL="0" indent="0">
              <a:buNone/>
            </a:pPr>
            <a:endParaRPr lang="en-GB" sz="1400" dirty="0"/>
          </a:p>
          <a:p>
            <a:pPr marL="0" indent="0">
              <a:buNone/>
            </a:pPr>
            <a:r>
              <a:rPr lang="en-GB" sz="1800" dirty="0"/>
              <a:t>The average rating of opponents can be used to break ties.</a:t>
            </a:r>
          </a:p>
          <a:p>
            <a:pPr marL="0" indent="0">
              <a:buNone/>
            </a:pPr>
            <a:r>
              <a:rPr lang="en-GB" sz="1800" dirty="0"/>
              <a:t>Unrated opponents should be given the rating floor – currently 1000.</a:t>
            </a:r>
          </a:p>
          <a:p>
            <a:pPr marL="0" indent="0">
              <a:buNone/>
            </a:pPr>
            <a:r>
              <a:rPr lang="en-GB" sz="1800" dirty="0"/>
              <a:t>Byes or defaults do not count in this calculation.</a:t>
            </a:r>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Rating</a:t>
            </a:r>
          </a:p>
          <a:p>
            <a:endParaRPr lang="en-GB" dirty="0"/>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4028261817"/>
              </p:ext>
            </p:extLst>
          </p:nvPr>
        </p:nvGraphicFramePr>
        <p:xfrm>
          <a:off x="838200" y="3076500"/>
          <a:ext cx="5347596" cy="2966720"/>
        </p:xfrm>
        <a:graphic>
          <a:graphicData uri="http://schemas.openxmlformats.org/drawingml/2006/table">
            <a:tbl>
              <a:tblPr firstRow="1" bandRow="1">
                <a:tableStyleId>{5C22544A-7EE6-4342-B048-85BDC9FD1C3A}</a:tableStyleId>
              </a:tblPr>
              <a:tblGrid>
                <a:gridCol w="2797578">
                  <a:extLst>
                    <a:ext uri="{9D8B030D-6E8A-4147-A177-3AD203B41FA5}">
                      <a16:colId xmlns:a16="http://schemas.microsoft.com/office/drawing/2014/main" val="20000"/>
                    </a:ext>
                  </a:extLst>
                </a:gridCol>
                <a:gridCol w="1133341">
                  <a:extLst>
                    <a:ext uri="{9D8B030D-6E8A-4147-A177-3AD203B41FA5}">
                      <a16:colId xmlns:a16="http://schemas.microsoft.com/office/drawing/2014/main" val="20001"/>
                    </a:ext>
                  </a:extLst>
                </a:gridCol>
                <a:gridCol w="1416677">
                  <a:extLst>
                    <a:ext uri="{9D8B030D-6E8A-4147-A177-3AD203B41FA5}">
                      <a16:colId xmlns:a16="http://schemas.microsoft.com/office/drawing/2014/main" val="20002"/>
                    </a:ext>
                  </a:extLst>
                </a:gridCol>
              </a:tblGrid>
              <a:tr h="370840">
                <a:tc>
                  <a:txBody>
                    <a:bodyPr/>
                    <a:lstStyle/>
                    <a:p>
                      <a:r>
                        <a:rPr lang="en-GB" dirty="0"/>
                        <a:t>Name</a:t>
                      </a:r>
                    </a:p>
                  </a:txBody>
                  <a:tcPr/>
                </a:tc>
                <a:tc>
                  <a:txBody>
                    <a:bodyPr/>
                    <a:lstStyle/>
                    <a:p>
                      <a:r>
                        <a:rPr lang="en-GB" dirty="0"/>
                        <a:t>Rating</a:t>
                      </a:r>
                    </a:p>
                  </a:txBody>
                  <a:tcPr/>
                </a:tc>
                <a:tc>
                  <a:txBody>
                    <a:bodyPr/>
                    <a:lstStyle/>
                    <a:p>
                      <a:endParaRPr lang="en-GB"/>
                    </a:p>
                  </a:txBody>
                  <a:tcPr/>
                </a:tc>
                <a:extLst>
                  <a:ext uri="{0D108BD9-81ED-4DB2-BD59-A6C34878D82A}">
                    <a16:rowId xmlns:a16="http://schemas.microsoft.com/office/drawing/2014/main" val="10000"/>
                  </a:ext>
                </a:extLst>
              </a:tr>
              <a:tr h="370840">
                <a:tc>
                  <a:txBody>
                    <a:bodyPr/>
                    <a:lstStyle/>
                    <a:p>
                      <a:r>
                        <a:rPr lang="en-GB" dirty="0"/>
                        <a:t>Adams</a:t>
                      </a:r>
                    </a:p>
                  </a:txBody>
                  <a:tcPr/>
                </a:tc>
                <a:tc>
                  <a:txBody>
                    <a:bodyPr/>
                    <a:lstStyle/>
                    <a:p>
                      <a:r>
                        <a:rPr lang="en-GB" dirty="0"/>
                        <a:t>Unrated</a:t>
                      </a:r>
                    </a:p>
                  </a:txBody>
                  <a:tcPr/>
                </a:tc>
                <a:tc>
                  <a:txBody>
                    <a:bodyPr/>
                    <a:lstStyle/>
                    <a:p>
                      <a:r>
                        <a:rPr lang="en-GB" dirty="0"/>
                        <a:t>1000</a:t>
                      </a:r>
                    </a:p>
                  </a:txBody>
                  <a:tcPr/>
                </a:tc>
                <a:extLst>
                  <a:ext uri="{0D108BD9-81ED-4DB2-BD59-A6C34878D82A}">
                    <a16:rowId xmlns:a16="http://schemas.microsoft.com/office/drawing/2014/main" val="10001"/>
                  </a:ext>
                </a:extLst>
              </a:tr>
              <a:tr h="370840">
                <a:tc>
                  <a:txBody>
                    <a:bodyPr/>
                    <a:lstStyle/>
                    <a:p>
                      <a:r>
                        <a:rPr lang="en-GB" dirty="0"/>
                        <a:t>Brown</a:t>
                      </a:r>
                    </a:p>
                  </a:txBody>
                  <a:tcPr/>
                </a:tc>
                <a:tc>
                  <a:txBody>
                    <a:bodyPr/>
                    <a:lstStyle/>
                    <a:p>
                      <a:r>
                        <a:rPr lang="en-GB" dirty="0"/>
                        <a:t>2003</a:t>
                      </a:r>
                    </a:p>
                  </a:txBody>
                  <a:tcPr/>
                </a:tc>
                <a:tc>
                  <a:txBody>
                    <a:bodyPr/>
                    <a:lstStyle/>
                    <a:p>
                      <a:r>
                        <a:rPr lang="en-GB" dirty="0"/>
                        <a:t>2003</a:t>
                      </a:r>
                    </a:p>
                  </a:txBody>
                  <a:tcPr/>
                </a:tc>
                <a:extLst>
                  <a:ext uri="{0D108BD9-81ED-4DB2-BD59-A6C34878D82A}">
                    <a16:rowId xmlns:a16="http://schemas.microsoft.com/office/drawing/2014/main" val="10002"/>
                  </a:ext>
                </a:extLst>
              </a:tr>
              <a:tr h="370840">
                <a:tc>
                  <a:txBody>
                    <a:bodyPr/>
                    <a:lstStyle/>
                    <a:p>
                      <a:r>
                        <a:rPr lang="en-GB" dirty="0"/>
                        <a:t>Collins</a:t>
                      </a:r>
                    </a:p>
                  </a:txBody>
                  <a:tcPr/>
                </a:tc>
                <a:tc>
                  <a:txBody>
                    <a:bodyPr/>
                    <a:lstStyle/>
                    <a:p>
                      <a:r>
                        <a:rPr lang="en-GB" dirty="0"/>
                        <a:t>1985</a:t>
                      </a:r>
                    </a:p>
                  </a:txBody>
                  <a:tcPr/>
                </a:tc>
                <a:tc>
                  <a:txBody>
                    <a:bodyPr/>
                    <a:lstStyle/>
                    <a:p>
                      <a:r>
                        <a:rPr lang="en-GB" dirty="0"/>
                        <a:t>1985</a:t>
                      </a:r>
                    </a:p>
                  </a:txBody>
                  <a:tcPr/>
                </a:tc>
                <a:extLst>
                  <a:ext uri="{0D108BD9-81ED-4DB2-BD59-A6C34878D82A}">
                    <a16:rowId xmlns:a16="http://schemas.microsoft.com/office/drawing/2014/main" val="10003"/>
                  </a:ext>
                </a:extLst>
              </a:tr>
              <a:tr h="370840">
                <a:tc>
                  <a:txBody>
                    <a:bodyPr/>
                    <a:lstStyle/>
                    <a:p>
                      <a:r>
                        <a:rPr lang="en-GB" dirty="0"/>
                        <a:t>Docherty</a:t>
                      </a:r>
                    </a:p>
                  </a:txBody>
                  <a:tcPr/>
                </a:tc>
                <a:tc>
                  <a:txBody>
                    <a:bodyPr/>
                    <a:lstStyle/>
                    <a:p>
                      <a:r>
                        <a:rPr lang="en-GB" dirty="0"/>
                        <a:t>2034</a:t>
                      </a:r>
                    </a:p>
                  </a:txBody>
                  <a:tcPr/>
                </a:tc>
                <a:tc>
                  <a:txBody>
                    <a:bodyPr/>
                    <a:lstStyle/>
                    <a:p>
                      <a:r>
                        <a:rPr lang="en-GB" dirty="0"/>
                        <a:t>2034</a:t>
                      </a:r>
                    </a:p>
                  </a:txBody>
                  <a:tcPr/>
                </a:tc>
                <a:extLst>
                  <a:ext uri="{0D108BD9-81ED-4DB2-BD59-A6C34878D82A}">
                    <a16:rowId xmlns:a16="http://schemas.microsoft.com/office/drawing/2014/main" val="10004"/>
                  </a:ext>
                </a:extLst>
              </a:tr>
              <a:tr h="370840">
                <a:tc>
                  <a:txBody>
                    <a:bodyPr/>
                    <a:lstStyle/>
                    <a:p>
                      <a:r>
                        <a:rPr lang="en-GB" dirty="0"/>
                        <a:t>Edwards</a:t>
                      </a:r>
                    </a:p>
                  </a:txBody>
                  <a:tcPr/>
                </a:tc>
                <a:tc>
                  <a:txBody>
                    <a:bodyPr/>
                    <a:lstStyle/>
                    <a:p>
                      <a:r>
                        <a:rPr lang="en-GB" dirty="0"/>
                        <a:t>1834</a:t>
                      </a:r>
                    </a:p>
                  </a:txBody>
                  <a:tcPr/>
                </a:tc>
                <a:tc>
                  <a:txBody>
                    <a:bodyPr/>
                    <a:lstStyle/>
                    <a:p>
                      <a:r>
                        <a:rPr lang="en-GB" dirty="0"/>
                        <a:t>1834</a:t>
                      </a:r>
                    </a:p>
                  </a:txBody>
                  <a:tcPr/>
                </a:tc>
                <a:extLst>
                  <a:ext uri="{0D108BD9-81ED-4DB2-BD59-A6C34878D82A}">
                    <a16:rowId xmlns:a16="http://schemas.microsoft.com/office/drawing/2014/main" val="10005"/>
                  </a:ext>
                </a:extLst>
              </a:tr>
              <a:tr h="370840">
                <a:tc>
                  <a:txBody>
                    <a:bodyPr/>
                    <a:lstStyle/>
                    <a:p>
                      <a:r>
                        <a:rPr lang="en-GB" dirty="0"/>
                        <a:t>Fox</a:t>
                      </a:r>
                    </a:p>
                  </a:txBody>
                  <a:tcPr/>
                </a:tc>
                <a:tc>
                  <a:txBody>
                    <a:bodyPr/>
                    <a:lstStyle/>
                    <a:p>
                      <a:r>
                        <a:rPr lang="en-GB" dirty="0"/>
                        <a:t>1956</a:t>
                      </a:r>
                    </a:p>
                  </a:txBody>
                  <a:tcPr/>
                </a:tc>
                <a:tc>
                  <a:txBody>
                    <a:bodyPr/>
                    <a:lstStyle/>
                    <a:p>
                      <a:r>
                        <a:rPr lang="en-GB" dirty="0"/>
                        <a:t>1956</a:t>
                      </a:r>
                    </a:p>
                  </a:txBody>
                  <a:tcPr/>
                </a:tc>
                <a:extLst>
                  <a:ext uri="{0D108BD9-81ED-4DB2-BD59-A6C34878D82A}">
                    <a16:rowId xmlns:a16="http://schemas.microsoft.com/office/drawing/2014/main" val="10006"/>
                  </a:ext>
                </a:extLst>
              </a:tr>
              <a:tr h="370840">
                <a:tc>
                  <a:txBody>
                    <a:bodyPr/>
                    <a:lstStyle/>
                    <a:p>
                      <a:r>
                        <a:rPr lang="en-GB" dirty="0"/>
                        <a:t>Average</a:t>
                      </a:r>
                    </a:p>
                  </a:txBody>
                  <a:tcPr/>
                </a:tc>
                <a:tc>
                  <a:txBody>
                    <a:bodyPr/>
                    <a:lstStyle/>
                    <a:p>
                      <a:endParaRPr lang="en-GB" dirty="0"/>
                    </a:p>
                  </a:txBody>
                  <a:tcPr/>
                </a:tc>
                <a:tc>
                  <a:txBody>
                    <a:bodyPr/>
                    <a:lstStyle/>
                    <a:p>
                      <a:r>
                        <a:rPr lang="en-GB" dirty="0"/>
                        <a:t>1802</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79539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a:xfrm>
            <a:off x="896112" y="694944"/>
            <a:ext cx="6711696" cy="5020056"/>
          </a:xfrm>
        </p:spPr>
        <p:txBody>
          <a:bodyPr>
            <a:normAutofit lnSpcReduction="10000"/>
          </a:bodyPr>
          <a:lstStyle/>
          <a:p>
            <a:pPr marL="0" indent="0">
              <a:buNone/>
            </a:pPr>
            <a:r>
              <a:rPr lang="en-GB" dirty="0"/>
              <a:t>Tournament Performance</a:t>
            </a:r>
          </a:p>
          <a:p>
            <a:pPr marL="0" indent="0">
              <a:buNone/>
            </a:pPr>
            <a:r>
              <a:rPr lang="en-GB" sz="1600" dirty="0"/>
              <a:t>This is based on games against rated players.  The average of the opposition is calculated.  The percentage score against this opposition is calculated.  These are then used to calculate the Tournament Performance Rating (TPR).</a:t>
            </a:r>
          </a:p>
          <a:p>
            <a:pPr marL="0" indent="0">
              <a:buNone/>
            </a:pPr>
            <a:r>
              <a:rPr lang="en-GB" sz="1600" dirty="0"/>
              <a:t>Consider:</a:t>
            </a:r>
          </a:p>
          <a:p>
            <a:pPr marL="0" indent="0">
              <a:spcBef>
                <a:spcPts val="0"/>
              </a:spcBef>
              <a:buNone/>
            </a:pPr>
            <a:r>
              <a:rPr lang="en-GB" sz="1600" dirty="0"/>
              <a:t>A player scores 7/11</a:t>
            </a:r>
          </a:p>
          <a:p>
            <a:pPr marL="0" indent="0">
              <a:spcBef>
                <a:spcPts val="0"/>
              </a:spcBef>
              <a:buNone/>
            </a:pPr>
            <a:r>
              <a:rPr lang="en-GB" sz="1600" dirty="0"/>
              <a:t>Including a win </a:t>
            </a:r>
          </a:p>
          <a:p>
            <a:pPr marL="0" indent="0">
              <a:spcBef>
                <a:spcPts val="0"/>
              </a:spcBef>
              <a:buNone/>
            </a:pPr>
            <a:r>
              <a:rPr lang="en-GB" sz="1600" dirty="0"/>
              <a:t>Against an unrated </a:t>
            </a:r>
          </a:p>
          <a:p>
            <a:pPr marL="0" indent="0">
              <a:spcBef>
                <a:spcPts val="0"/>
              </a:spcBef>
              <a:buNone/>
            </a:pPr>
            <a:r>
              <a:rPr lang="en-GB" sz="1600" dirty="0"/>
              <a:t>opponent.</a:t>
            </a:r>
          </a:p>
          <a:p>
            <a:pPr marL="0" indent="0">
              <a:spcBef>
                <a:spcPts val="0"/>
              </a:spcBef>
              <a:buNone/>
            </a:pPr>
            <a:r>
              <a:rPr lang="en-GB" sz="1600" dirty="0"/>
              <a:t>The average rating </a:t>
            </a:r>
          </a:p>
          <a:p>
            <a:pPr marL="0" indent="0">
              <a:spcBef>
                <a:spcPts val="0"/>
              </a:spcBef>
              <a:buNone/>
            </a:pPr>
            <a:r>
              <a:rPr lang="en-GB" sz="1600" dirty="0"/>
              <a:t>Of his other </a:t>
            </a:r>
          </a:p>
          <a:p>
            <a:pPr marL="0" indent="0">
              <a:spcBef>
                <a:spcPts val="0"/>
              </a:spcBef>
              <a:buNone/>
            </a:pPr>
            <a:r>
              <a:rPr lang="en-GB" sz="1600" dirty="0"/>
              <a:t>opponents is</a:t>
            </a:r>
          </a:p>
          <a:p>
            <a:pPr marL="0" indent="0">
              <a:spcBef>
                <a:spcPts val="0"/>
              </a:spcBef>
              <a:buNone/>
            </a:pPr>
            <a:r>
              <a:rPr lang="en-GB" sz="1600" dirty="0"/>
              <a:t>1987 (R</a:t>
            </a:r>
            <a:r>
              <a:rPr lang="en-GB" sz="1600" baseline="-25000" dirty="0"/>
              <a:t>a</a:t>
            </a:r>
            <a:r>
              <a:rPr lang="en-GB" sz="1600" dirty="0"/>
              <a:t>).  </a:t>
            </a:r>
          </a:p>
          <a:p>
            <a:pPr marL="0" indent="0">
              <a:spcBef>
                <a:spcPts val="0"/>
              </a:spcBef>
              <a:buNone/>
            </a:pPr>
            <a:endParaRPr lang="en-GB" sz="1600" dirty="0"/>
          </a:p>
          <a:p>
            <a:pPr marL="0" indent="0">
              <a:spcBef>
                <a:spcPts val="0"/>
              </a:spcBef>
              <a:buNone/>
            </a:pPr>
            <a:r>
              <a:rPr lang="en-GB" sz="1600" dirty="0"/>
              <a:t>What is his TPR?</a:t>
            </a:r>
          </a:p>
          <a:p>
            <a:pPr marL="0" indent="0">
              <a:spcBef>
                <a:spcPts val="0"/>
              </a:spcBef>
              <a:buNone/>
            </a:pPr>
            <a:endParaRPr lang="en-GB" sz="1600" dirty="0"/>
          </a:p>
          <a:p>
            <a:pPr marL="0" indent="0">
              <a:spcBef>
                <a:spcPts val="0"/>
              </a:spcBef>
              <a:buNone/>
            </a:pPr>
            <a:r>
              <a:rPr lang="en-GB" sz="1600" dirty="0"/>
              <a:t>He scored 6/10 from</a:t>
            </a:r>
          </a:p>
          <a:p>
            <a:pPr marL="0" indent="0">
              <a:spcBef>
                <a:spcPts val="0"/>
              </a:spcBef>
              <a:buNone/>
            </a:pPr>
            <a:r>
              <a:rPr lang="en-GB" sz="1600" dirty="0"/>
              <a:t>his games or .60.  </a:t>
            </a:r>
          </a:p>
          <a:p>
            <a:pPr marL="0" indent="0">
              <a:spcBef>
                <a:spcPts val="0"/>
              </a:spcBef>
              <a:buNone/>
            </a:pPr>
            <a:r>
              <a:rPr lang="en-GB" sz="1600" dirty="0"/>
              <a:t>This  gives a </a:t>
            </a:r>
            <a:r>
              <a:rPr lang="en-GB" sz="1600" dirty="0" err="1"/>
              <a:t>d</a:t>
            </a:r>
            <a:r>
              <a:rPr lang="en-GB" sz="1600" baseline="-25000" dirty="0" err="1"/>
              <a:t>p</a:t>
            </a:r>
            <a:r>
              <a:rPr lang="en-GB" sz="1600" baseline="-25000" dirty="0"/>
              <a:t> </a:t>
            </a:r>
            <a:r>
              <a:rPr lang="en-GB" sz="1600" dirty="0"/>
              <a:t>of 72.</a:t>
            </a:r>
          </a:p>
          <a:p>
            <a:pPr marL="0" indent="0">
              <a:spcBef>
                <a:spcPts val="0"/>
              </a:spcBef>
              <a:buNone/>
            </a:pPr>
            <a:r>
              <a:rPr lang="en-GB" sz="1600" dirty="0"/>
              <a:t>Therefore his </a:t>
            </a:r>
          </a:p>
          <a:p>
            <a:pPr marL="0" indent="0">
              <a:spcBef>
                <a:spcPts val="0"/>
              </a:spcBef>
              <a:buNone/>
            </a:pPr>
            <a:r>
              <a:rPr lang="en-GB" sz="1600" dirty="0"/>
              <a:t>TPR =1987+72 </a:t>
            </a:r>
          </a:p>
          <a:p>
            <a:pPr marL="0" indent="0">
              <a:spcBef>
                <a:spcPts val="0"/>
              </a:spcBef>
              <a:buNone/>
            </a:pPr>
            <a:r>
              <a:rPr lang="en-GB" sz="1600" dirty="0"/>
              <a:t>        = 2059 </a:t>
            </a:r>
          </a:p>
          <a:p>
            <a:pPr marL="0" indent="0">
              <a:spcBef>
                <a:spcPts val="0"/>
              </a:spcBef>
              <a:buNone/>
            </a:pPr>
            <a:endParaRPr lang="en-GB" sz="1400" dirty="0"/>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Rating</a:t>
            </a:r>
          </a:p>
          <a:p>
            <a:endParaRPr lang="en-GB" dirty="0"/>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1634281489"/>
              </p:ext>
            </p:extLst>
          </p:nvPr>
        </p:nvGraphicFramePr>
        <p:xfrm>
          <a:off x="2898992" y="1974469"/>
          <a:ext cx="6129098" cy="4663440"/>
        </p:xfrm>
        <a:graphic>
          <a:graphicData uri="http://schemas.openxmlformats.org/drawingml/2006/table">
            <a:tbl>
              <a:tblPr firstRow="1" bandRow="1">
                <a:tableStyleId>{5C22544A-7EE6-4342-B048-85BDC9FD1C3A}</a:tableStyleId>
              </a:tblPr>
              <a:tblGrid>
                <a:gridCol w="480000">
                  <a:extLst>
                    <a:ext uri="{9D8B030D-6E8A-4147-A177-3AD203B41FA5}">
                      <a16:colId xmlns:a16="http://schemas.microsoft.com/office/drawing/2014/main" val="20000"/>
                    </a:ext>
                  </a:extLst>
                </a:gridCol>
                <a:gridCol w="480000">
                  <a:extLst>
                    <a:ext uri="{9D8B030D-6E8A-4147-A177-3AD203B41FA5}">
                      <a16:colId xmlns:a16="http://schemas.microsoft.com/office/drawing/2014/main" val="20001"/>
                    </a:ext>
                  </a:extLst>
                </a:gridCol>
                <a:gridCol w="480000">
                  <a:extLst>
                    <a:ext uri="{9D8B030D-6E8A-4147-A177-3AD203B41FA5}">
                      <a16:colId xmlns:a16="http://schemas.microsoft.com/office/drawing/2014/main" val="20002"/>
                    </a:ext>
                  </a:extLst>
                </a:gridCol>
                <a:gridCol w="480000">
                  <a:extLst>
                    <a:ext uri="{9D8B030D-6E8A-4147-A177-3AD203B41FA5}">
                      <a16:colId xmlns:a16="http://schemas.microsoft.com/office/drawing/2014/main" val="20003"/>
                    </a:ext>
                  </a:extLst>
                </a:gridCol>
                <a:gridCol w="480000">
                  <a:extLst>
                    <a:ext uri="{9D8B030D-6E8A-4147-A177-3AD203B41FA5}">
                      <a16:colId xmlns:a16="http://schemas.microsoft.com/office/drawing/2014/main" val="20004"/>
                    </a:ext>
                  </a:extLst>
                </a:gridCol>
                <a:gridCol w="480000">
                  <a:extLst>
                    <a:ext uri="{9D8B030D-6E8A-4147-A177-3AD203B41FA5}">
                      <a16:colId xmlns:a16="http://schemas.microsoft.com/office/drawing/2014/main" val="20005"/>
                    </a:ext>
                  </a:extLst>
                </a:gridCol>
                <a:gridCol w="480000">
                  <a:extLst>
                    <a:ext uri="{9D8B030D-6E8A-4147-A177-3AD203B41FA5}">
                      <a16:colId xmlns:a16="http://schemas.microsoft.com/office/drawing/2014/main" val="20006"/>
                    </a:ext>
                  </a:extLst>
                </a:gridCol>
                <a:gridCol w="480000">
                  <a:extLst>
                    <a:ext uri="{9D8B030D-6E8A-4147-A177-3AD203B41FA5}">
                      <a16:colId xmlns:a16="http://schemas.microsoft.com/office/drawing/2014/main" val="20007"/>
                    </a:ext>
                  </a:extLst>
                </a:gridCol>
                <a:gridCol w="480000">
                  <a:extLst>
                    <a:ext uri="{9D8B030D-6E8A-4147-A177-3AD203B41FA5}">
                      <a16:colId xmlns:a16="http://schemas.microsoft.com/office/drawing/2014/main" val="20008"/>
                    </a:ext>
                  </a:extLst>
                </a:gridCol>
                <a:gridCol w="480000">
                  <a:extLst>
                    <a:ext uri="{9D8B030D-6E8A-4147-A177-3AD203B41FA5}">
                      <a16:colId xmlns:a16="http://schemas.microsoft.com/office/drawing/2014/main" val="20009"/>
                    </a:ext>
                  </a:extLst>
                </a:gridCol>
                <a:gridCol w="480000">
                  <a:extLst>
                    <a:ext uri="{9D8B030D-6E8A-4147-A177-3AD203B41FA5}">
                      <a16:colId xmlns:a16="http://schemas.microsoft.com/office/drawing/2014/main" val="20010"/>
                    </a:ext>
                  </a:extLst>
                </a:gridCol>
                <a:gridCol w="849098">
                  <a:extLst>
                    <a:ext uri="{9D8B030D-6E8A-4147-A177-3AD203B41FA5}">
                      <a16:colId xmlns:a16="http://schemas.microsoft.com/office/drawing/2014/main" val="20011"/>
                    </a:ext>
                  </a:extLst>
                </a:gridCol>
              </a:tblGrid>
              <a:tr h="258000">
                <a:tc>
                  <a:txBody>
                    <a:bodyPr/>
                    <a:lstStyle/>
                    <a:p>
                      <a:r>
                        <a:rPr lang="en-GB" sz="1100" dirty="0"/>
                        <a:t>p</a:t>
                      </a:r>
                    </a:p>
                  </a:txBody>
                  <a:tcPr/>
                </a:tc>
                <a:tc>
                  <a:txBody>
                    <a:bodyPr/>
                    <a:lstStyle/>
                    <a:p>
                      <a:r>
                        <a:rPr lang="en-GB" sz="1100" dirty="0" err="1"/>
                        <a:t>d</a:t>
                      </a:r>
                      <a:r>
                        <a:rPr lang="en-GB" sz="1100" baseline="-25000" dirty="0" err="1"/>
                        <a:t>p</a:t>
                      </a:r>
                      <a:endParaRPr lang="en-GB" sz="1100" dirty="0"/>
                    </a:p>
                  </a:txBody>
                  <a:tcPr/>
                </a:tc>
                <a:tc>
                  <a:txBody>
                    <a:bodyPr/>
                    <a:lstStyle/>
                    <a:p>
                      <a:r>
                        <a:rPr lang="en-GB" sz="1100" dirty="0"/>
                        <a:t>p</a:t>
                      </a:r>
                    </a:p>
                  </a:txBody>
                  <a:tcPr/>
                </a:tc>
                <a:tc>
                  <a:txBody>
                    <a:bodyPr/>
                    <a:lstStyle/>
                    <a:p>
                      <a:r>
                        <a:rPr lang="en-GB" sz="1100" dirty="0" err="1"/>
                        <a:t>d</a:t>
                      </a:r>
                      <a:r>
                        <a:rPr lang="en-GB" sz="1100" baseline="-25000" dirty="0" err="1"/>
                        <a:t>p</a:t>
                      </a:r>
                      <a:endParaRPr lang="en-GB" sz="1100" dirty="0"/>
                    </a:p>
                  </a:txBody>
                  <a:tcPr/>
                </a:tc>
                <a:tc>
                  <a:txBody>
                    <a:bodyPr/>
                    <a:lstStyle/>
                    <a:p>
                      <a:r>
                        <a:rPr lang="en-GB" sz="1100" dirty="0"/>
                        <a:t>p</a:t>
                      </a:r>
                    </a:p>
                  </a:txBody>
                  <a:tcPr/>
                </a:tc>
                <a:tc>
                  <a:txBody>
                    <a:bodyPr/>
                    <a:lstStyle/>
                    <a:p>
                      <a:r>
                        <a:rPr lang="en-GB" sz="1100" dirty="0" err="1"/>
                        <a:t>d</a:t>
                      </a:r>
                      <a:r>
                        <a:rPr lang="en-GB" sz="1100" baseline="-25000" dirty="0" err="1"/>
                        <a:t>p</a:t>
                      </a:r>
                      <a:endParaRPr lang="en-GB" sz="1100" dirty="0"/>
                    </a:p>
                  </a:txBody>
                  <a:tcPr/>
                </a:tc>
                <a:tc>
                  <a:txBody>
                    <a:bodyPr/>
                    <a:lstStyle/>
                    <a:p>
                      <a:r>
                        <a:rPr lang="en-GB" sz="1100" dirty="0"/>
                        <a:t>p</a:t>
                      </a:r>
                    </a:p>
                  </a:txBody>
                  <a:tcPr/>
                </a:tc>
                <a:tc>
                  <a:txBody>
                    <a:bodyPr/>
                    <a:lstStyle/>
                    <a:p>
                      <a:r>
                        <a:rPr lang="en-GB" sz="1100" dirty="0" err="1"/>
                        <a:t>d</a:t>
                      </a:r>
                      <a:r>
                        <a:rPr lang="en-GB" sz="1100" baseline="-25000" dirty="0" err="1"/>
                        <a:t>p</a:t>
                      </a:r>
                      <a:endParaRPr lang="en-GB" sz="1100" dirty="0"/>
                    </a:p>
                  </a:txBody>
                  <a:tcPr/>
                </a:tc>
                <a:tc>
                  <a:txBody>
                    <a:bodyPr/>
                    <a:lstStyle/>
                    <a:p>
                      <a:r>
                        <a:rPr lang="en-GB" sz="1100" dirty="0"/>
                        <a:t>p</a:t>
                      </a:r>
                    </a:p>
                  </a:txBody>
                  <a:tcPr/>
                </a:tc>
                <a:tc>
                  <a:txBody>
                    <a:bodyPr/>
                    <a:lstStyle/>
                    <a:p>
                      <a:r>
                        <a:rPr lang="en-GB" sz="1100" dirty="0" err="1"/>
                        <a:t>d</a:t>
                      </a:r>
                      <a:r>
                        <a:rPr lang="en-GB" sz="1100" baseline="-25000" dirty="0" err="1"/>
                        <a:t>p</a:t>
                      </a:r>
                      <a:endParaRPr lang="en-GB" sz="1100" dirty="0"/>
                    </a:p>
                  </a:txBody>
                  <a:tcPr/>
                </a:tc>
                <a:tc>
                  <a:txBody>
                    <a:bodyPr/>
                    <a:lstStyle/>
                    <a:p>
                      <a:r>
                        <a:rPr lang="en-GB" sz="1100" dirty="0"/>
                        <a:t>p</a:t>
                      </a:r>
                    </a:p>
                  </a:txBody>
                  <a:tcPr/>
                </a:tc>
                <a:tc>
                  <a:txBody>
                    <a:bodyPr/>
                    <a:lstStyle/>
                    <a:p>
                      <a:r>
                        <a:rPr lang="en-GB" sz="1100" dirty="0" err="1"/>
                        <a:t>d</a:t>
                      </a:r>
                      <a:r>
                        <a:rPr lang="en-GB" sz="1100" baseline="-25000" dirty="0" err="1"/>
                        <a:t>p</a:t>
                      </a:r>
                      <a:endParaRPr lang="en-GB" sz="1100" dirty="0"/>
                    </a:p>
                  </a:txBody>
                  <a:tcPr/>
                </a:tc>
                <a:extLst>
                  <a:ext uri="{0D108BD9-81ED-4DB2-BD59-A6C34878D82A}">
                    <a16:rowId xmlns:a16="http://schemas.microsoft.com/office/drawing/2014/main" val="10000"/>
                  </a:ext>
                </a:extLst>
              </a:tr>
              <a:tr h="258000">
                <a:tc>
                  <a:txBody>
                    <a:bodyPr/>
                    <a:lstStyle/>
                    <a:p>
                      <a:r>
                        <a:rPr lang="en-GB" sz="1100" dirty="0"/>
                        <a:t>1.0</a:t>
                      </a:r>
                    </a:p>
                  </a:txBody>
                  <a:tcPr/>
                </a:tc>
                <a:tc>
                  <a:txBody>
                    <a:bodyPr/>
                    <a:lstStyle/>
                    <a:p>
                      <a:r>
                        <a:rPr lang="en-GB" sz="1100" dirty="0"/>
                        <a:t>800</a:t>
                      </a:r>
                    </a:p>
                  </a:txBody>
                  <a:tcPr/>
                </a:tc>
                <a:tc>
                  <a:txBody>
                    <a:bodyPr/>
                    <a:lstStyle/>
                    <a:p>
                      <a:r>
                        <a:rPr lang="en-GB" sz="1100" dirty="0"/>
                        <a:t>.83</a:t>
                      </a:r>
                    </a:p>
                  </a:txBody>
                  <a:tcPr/>
                </a:tc>
                <a:tc>
                  <a:txBody>
                    <a:bodyPr/>
                    <a:lstStyle/>
                    <a:p>
                      <a:r>
                        <a:rPr lang="en-GB" sz="1100" dirty="0"/>
                        <a:t>273</a:t>
                      </a:r>
                    </a:p>
                  </a:txBody>
                  <a:tcPr/>
                </a:tc>
                <a:tc>
                  <a:txBody>
                    <a:bodyPr/>
                    <a:lstStyle/>
                    <a:p>
                      <a:r>
                        <a:rPr lang="en-GB" sz="1100" dirty="0"/>
                        <a:t>.66</a:t>
                      </a:r>
                    </a:p>
                  </a:txBody>
                  <a:tcPr/>
                </a:tc>
                <a:tc>
                  <a:txBody>
                    <a:bodyPr/>
                    <a:lstStyle/>
                    <a:p>
                      <a:r>
                        <a:rPr lang="en-GB" sz="1100" dirty="0"/>
                        <a:t>117</a:t>
                      </a:r>
                    </a:p>
                  </a:txBody>
                  <a:tcPr/>
                </a:tc>
                <a:tc>
                  <a:txBody>
                    <a:bodyPr/>
                    <a:lstStyle/>
                    <a:p>
                      <a:r>
                        <a:rPr lang="en-GB" sz="1100" dirty="0"/>
                        <a:t>.49</a:t>
                      </a:r>
                    </a:p>
                  </a:txBody>
                  <a:tcPr/>
                </a:tc>
                <a:tc>
                  <a:txBody>
                    <a:bodyPr/>
                    <a:lstStyle/>
                    <a:p>
                      <a:r>
                        <a:rPr lang="en-GB" sz="1100" dirty="0"/>
                        <a:t>-7</a:t>
                      </a:r>
                    </a:p>
                  </a:txBody>
                  <a:tcPr/>
                </a:tc>
                <a:tc>
                  <a:txBody>
                    <a:bodyPr/>
                    <a:lstStyle/>
                    <a:p>
                      <a:r>
                        <a:rPr lang="en-GB" sz="1100" dirty="0"/>
                        <a:t>.32</a:t>
                      </a:r>
                    </a:p>
                  </a:txBody>
                  <a:tcPr/>
                </a:tc>
                <a:tc>
                  <a:txBody>
                    <a:bodyPr/>
                    <a:lstStyle/>
                    <a:p>
                      <a:r>
                        <a:rPr lang="en-GB" sz="1100" dirty="0"/>
                        <a:t>-133</a:t>
                      </a:r>
                    </a:p>
                  </a:txBody>
                  <a:tcPr/>
                </a:tc>
                <a:tc>
                  <a:txBody>
                    <a:bodyPr/>
                    <a:lstStyle/>
                    <a:p>
                      <a:r>
                        <a:rPr lang="en-GB" sz="1100" dirty="0"/>
                        <a:t>.15</a:t>
                      </a:r>
                    </a:p>
                  </a:txBody>
                  <a:tcPr/>
                </a:tc>
                <a:tc>
                  <a:txBody>
                    <a:bodyPr/>
                    <a:lstStyle/>
                    <a:p>
                      <a:r>
                        <a:rPr lang="en-GB" sz="1100" dirty="0"/>
                        <a:t>-296</a:t>
                      </a:r>
                    </a:p>
                  </a:txBody>
                  <a:tcPr/>
                </a:tc>
                <a:extLst>
                  <a:ext uri="{0D108BD9-81ED-4DB2-BD59-A6C34878D82A}">
                    <a16:rowId xmlns:a16="http://schemas.microsoft.com/office/drawing/2014/main" val="10001"/>
                  </a:ext>
                </a:extLst>
              </a:tr>
              <a:tr h="258000">
                <a:tc>
                  <a:txBody>
                    <a:bodyPr/>
                    <a:lstStyle/>
                    <a:p>
                      <a:r>
                        <a:rPr lang="en-GB" sz="1100" dirty="0"/>
                        <a:t>.99</a:t>
                      </a:r>
                    </a:p>
                  </a:txBody>
                  <a:tcPr/>
                </a:tc>
                <a:tc>
                  <a:txBody>
                    <a:bodyPr/>
                    <a:lstStyle/>
                    <a:p>
                      <a:r>
                        <a:rPr lang="en-GB" sz="1100" dirty="0"/>
                        <a:t>677</a:t>
                      </a:r>
                    </a:p>
                  </a:txBody>
                  <a:tcPr/>
                </a:tc>
                <a:tc>
                  <a:txBody>
                    <a:bodyPr/>
                    <a:lstStyle/>
                    <a:p>
                      <a:r>
                        <a:rPr lang="en-GB" sz="1100" dirty="0"/>
                        <a:t>.82</a:t>
                      </a:r>
                    </a:p>
                  </a:txBody>
                  <a:tcPr/>
                </a:tc>
                <a:tc>
                  <a:txBody>
                    <a:bodyPr/>
                    <a:lstStyle/>
                    <a:p>
                      <a:r>
                        <a:rPr lang="en-GB" sz="1100" dirty="0"/>
                        <a:t>262</a:t>
                      </a:r>
                    </a:p>
                  </a:txBody>
                  <a:tcPr/>
                </a:tc>
                <a:tc>
                  <a:txBody>
                    <a:bodyPr/>
                    <a:lstStyle/>
                    <a:p>
                      <a:r>
                        <a:rPr lang="en-GB" sz="1100" dirty="0"/>
                        <a:t>,65</a:t>
                      </a:r>
                    </a:p>
                  </a:txBody>
                  <a:tcPr/>
                </a:tc>
                <a:tc>
                  <a:txBody>
                    <a:bodyPr/>
                    <a:lstStyle/>
                    <a:p>
                      <a:r>
                        <a:rPr lang="en-GB" sz="1100" dirty="0"/>
                        <a:t>110</a:t>
                      </a:r>
                    </a:p>
                  </a:txBody>
                  <a:tcPr/>
                </a:tc>
                <a:tc>
                  <a:txBody>
                    <a:bodyPr/>
                    <a:lstStyle/>
                    <a:p>
                      <a:r>
                        <a:rPr lang="en-GB" sz="1100" dirty="0"/>
                        <a:t>.48</a:t>
                      </a:r>
                    </a:p>
                  </a:txBody>
                  <a:tcPr/>
                </a:tc>
                <a:tc>
                  <a:txBody>
                    <a:bodyPr/>
                    <a:lstStyle/>
                    <a:p>
                      <a:r>
                        <a:rPr lang="en-GB" sz="1100" dirty="0"/>
                        <a:t>-14</a:t>
                      </a:r>
                    </a:p>
                  </a:txBody>
                  <a:tcPr/>
                </a:tc>
                <a:tc>
                  <a:txBody>
                    <a:bodyPr/>
                    <a:lstStyle/>
                    <a:p>
                      <a:r>
                        <a:rPr lang="en-GB" sz="1100" dirty="0"/>
                        <a:t>.31</a:t>
                      </a:r>
                    </a:p>
                  </a:txBody>
                  <a:tcPr/>
                </a:tc>
                <a:tc>
                  <a:txBody>
                    <a:bodyPr/>
                    <a:lstStyle/>
                    <a:p>
                      <a:r>
                        <a:rPr lang="en-GB" sz="1100" dirty="0"/>
                        <a:t>-141</a:t>
                      </a:r>
                    </a:p>
                  </a:txBody>
                  <a:tcPr/>
                </a:tc>
                <a:tc>
                  <a:txBody>
                    <a:bodyPr/>
                    <a:lstStyle/>
                    <a:p>
                      <a:r>
                        <a:rPr lang="en-GB" sz="1100" dirty="0"/>
                        <a:t>.14</a:t>
                      </a:r>
                    </a:p>
                  </a:txBody>
                  <a:tcPr/>
                </a:tc>
                <a:tc>
                  <a:txBody>
                    <a:bodyPr/>
                    <a:lstStyle/>
                    <a:p>
                      <a:r>
                        <a:rPr lang="en-GB" sz="1100" dirty="0"/>
                        <a:t>-309</a:t>
                      </a:r>
                    </a:p>
                  </a:txBody>
                  <a:tcPr/>
                </a:tc>
                <a:extLst>
                  <a:ext uri="{0D108BD9-81ED-4DB2-BD59-A6C34878D82A}">
                    <a16:rowId xmlns:a16="http://schemas.microsoft.com/office/drawing/2014/main" val="10002"/>
                  </a:ext>
                </a:extLst>
              </a:tr>
              <a:tr h="258000">
                <a:tc>
                  <a:txBody>
                    <a:bodyPr/>
                    <a:lstStyle/>
                    <a:p>
                      <a:r>
                        <a:rPr lang="en-GB" sz="1100" dirty="0"/>
                        <a:t>.98</a:t>
                      </a:r>
                    </a:p>
                  </a:txBody>
                  <a:tcPr/>
                </a:tc>
                <a:tc>
                  <a:txBody>
                    <a:bodyPr/>
                    <a:lstStyle/>
                    <a:p>
                      <a:r>
                        <a:rPr lang="en-GB" sz="1100" dirty="0"/>
                        <a:t>589</a:t>
                      </a:r>
                    </a:p>
                  </a:txBody>
                  <a:tcPr/>
                </a:tc>
                <a:tc>
                  <a:txBody>
                    <a:bodyPr/>
                    <a:lstStyle/>
                    <a:p>
                      <a:r>
                        <a:rPr lang="en-GB" sz="1100" dirty="0"/>
                        <a:t>.81</a:t>
                      </a:r>
                    </a:p>
                  </a:txBody>
                  <a:tcPr/>
                </a:tc>
                <a:tc>
                  <a:txBody>
                    <a:bodyPr/>
                    <a:lstStyle/>
                    <a:p>
                      <a:r>
                        <a:rPr lang="en-GB" sz="1100" dirty="0"/>
                        <a:t>251</a:t>
                      </a:r>
                    </a:p>
                  </a:txBody>
                  <a:tcPr/>
                </a:tc>
                <a:tc>
                  <a:txBody>
                    <a:bodyPr/>
                    <a:lstStyle/>
                    <a:p>
                      <a:r>
                        <a:rPr lang="en-GB" sz="1100" dirty="0"/>
                        <a:t>.64</a:t>
                      </a:r>
                    </a:p>
                  </a:txBody>
                  <a:tcPr/>
                </a:tc>
                <a:tc>
                  <a:txBody>
                    <a:bodyPr/>
                    <a:lstStyle/>
                    <a:p>
                      <a:r>
                        <a:rPr lang="en-GB" sz="1100" dirty="0"/>
                        <a:t>102</a:t>
                      </a:r>
                    </a:p>
                  </a:txBody>
                  <a:tcPr/>
                </a:tc>
                <a:tc>
                  <a:txBody>
                    <a:bodyPr/>
                    <a:lstStyle/>
                    <a:p>
                      <a:r>
                        <a:rPr lang="en-GB" sz="1100" dirty="0"/>
                        <a:t>.47</a:t>
                      </a:r>
                    </a:p>
                  </a:txBody>
                  <a:tcPr/>
                </a:tc>
                <a:tc>
                  <a:txBody>
                    <a:bodyPr/>
                    <a:lstStyle/>
                    <a:p>
                      <a:r>
                        <a:rPr lang="en-GB" sz="1100" dirty="0"/>
                        <a:t>-21</a:t>
                      </a:r>
                    </a:p>
                  </a:txBody>
                  <a:tcPr/>
                </a:tc>
                <a:tc>
                  <a:txBody>
                    <a:bodyPr/>
                    <a:lstStyle/>
                    <a:p>
                      <a:r>
                        <a:rPr lang="en-GB" sz="1100" dirty="0"/>
                        <a:t>.30</a:t>
                      </a:r>
                    </a:p>
                  </a:txBody>
                  <a:tcPr/>
                </a:tc>
                <a:tc>
                  <a:txBody>
                    <a:bodyPr/>
                    <a:lstStyle/>
                    <a:p>
                      <a:r>
                        <a:rPr lang="en-GB" sz="1100" dirty="0"/>
                        <a:t>-149</a:t>
                      </a:r>
                    </a:p>
                  </a:txBody>
                  <a:tcPr/>
                </a:tc>
                <a:tc>
                  <a:txBody>
                    <a:bodyPr/>
                    <a:lstStyle/>
                    <a:p>
                      <a:r>
                        <a:rPr lang="en-GB" sz="1100" dirty="0"/>
                        <a:t>.13</a:t>
                      </a:r>
                    </a:p>
                  </a:txBody>
                  <a:tcPr/>
                </a:tc>
                <a:tc>
                  <a:txBody>
                    <a:bodyPr/>
                    <a:lstStyle/>
                    <a:p>
                      <a:r>
                        <a:rPr lang="en-GB" sz="1100" dirty="0"/>
                        <a:t>-322</a:t>
                      </a:r>
                    </a:p>
                  </a:txBody>
                  <a:tcPr/>
                </a:tc>
                <a:extLst>
                  <a:ext uri="{0D108BD9-81ED-4DB2-BD59-A6C34878D82A}">
                    <a16:rowId xmlns:a16="http://schemas.microsoft.com/office/drawing/2014/main" val="10003"/>
                  </a:ext>
                </a:extLst>
              </a:tr>
              <a:tr h="258000">
                <a:tc>
                  <a:txBody>
                    <a:bodyPr/>
                    <a:lstStyle/>
                    <a:p>
                      <a:r>
                        <a:rPr lang="en-GB" sz="1100" dirty="0"/>
                        <a:t>.97</a:t>
                      </a:r>
                    </a:p>
                  </a:txBody>
                  <a:tcPr/>
                </a:tc>
                <a:tc>
                  <a:txBody>
                    <a:bodyPr/>
                    <a:lstStyle/>
                    <a:p>
                      <a:r>
                        <a:rPr lang="en-GB" sz="1100" dirty="0"/>
                        <a:t>538</a:t>
                      </a:r>
                    </a:p>
                  </a:txBody>
                  <a:tcPr/>
                </a:tc>
                <a:tc>
                  <a:txBody>
                    <a:bodyPr/>
                    <a:lstStyle/>
                    <a:p>
                      <a:r>
                        <a:rPr lang="en-GB" sz="1100" dirty="0"/>
                        <a:t>.80</a:t>
                      </a:r>
                    </a:p>
                  </a:txBody>
                  <a:tcPr/>
                </a:tc>
                <a:tc>
                  <a:txBody>
                    <a:bodyPr/>
                    <a:lstStyle/>
                    <a:p>
                      <a:r>
                        <a:rPr lang="en-GB" sz="1100" dirty="0"/>
                        <a:t>240</a:t>
                      </a:r>
                    </a:p>
                  </a:txBody>
                  <a:tcPr/>
                </a:tc>
                <a:tc>
                  <a:txBody>
                    <a:bodyPr/>
                    <a:lstStyle/>
                    <a:p>
                      <a:r>
                        <a:rPr lang="en-GB" sz="1100" dirty="0"/>
                        <a:t>.63</a:t>
                      </a:r>
                    </a:p>
                  </a:txBody>
                  <a:tcPr/>
                </a:tc>
                <a:tc>
                  <a:txBody>
                    <a:bodyPr/>
                    <a:lstStyle/>
                    <a:p>
                      <a:r>
                        <a:rPr lang="en-GB" sz="1100" dirty="0"/>
                        <a:t>95</a:t>
                      </a:r>
                    </a:p>
                  </a:txBody>
                  <a:tcPr/>
                </a:tc>
                <a:tc>
                  <a:txBody>
                    <a:bodyPr/>
                    <a:lstStyle/>
                    <a:p>
                      <a:r>
                        <a:rPr lang="en-GB" sz="1100" dirty="0"/>
                        <a:t>.46</a:t>
                      </a:r>
                    </a:p>
                  </a:txBody>
                  <a:tcPr/>
                </a:tc>
                <a:tc>
                  <a:txBody>
                    <a:bodyPr/>
                    <a:lstStyle/>
                    <a:p>
                      <a:r>
                        <a:rPr lang="en-GB" sz="1100" dirty="0"/>
                        <a:t>-29</a:t>
                      </a:r>
                    </a:p>
                  </a:txBody>
                  <a:tcPr/>
                </a:tc>
                <a:tc>
                  <a:txBody>
                    <a:bodyPr/>
                    <a:lstStyle/>
                    <a:p>
                      <a:r>
                        <a:rPr lang="en-GB" sz="1100" dirty="0"/>
                        <a:t>.29</a:t>
                      </a:r>
                    </a:p>
                  </a:txBody>
                  <a:tcPr/>
                </a:tc>
                <a:tc>
                  <a:txBody>
                    <a:bodyPr/>
                    <a:lstStyle/>
                    <a:p>
                      <a:r>
                        <a:rPr lang="en-GB" sz="1100" dirty="0"/>
                        <a:t>-158</a:t>
                      </a:r>
                    </a:p>
                  </a:txBody>
                  <a:tcPr/>
                </a:tc>
                <a:tc>
                  <a:txBody>
                    <a:bodyPr/>
                    <a:lstStyle/>
                    <a:p>
                      <a:r>
                        <a:rPr lang="en-GB" sz="1100" dirty="0"/>
                        <a:t>.12</a:t>
                      </a:r>
                    </a:p>
                  </a:txBody>
                  <a:tcPr/>
                </a:tc>
                <a:tc>
                  <a:txBody>
                    <a:bodyPr/>
                    <a:lstStyle/>
                    <a:p>
                      <a:r>
                        <a:rPr lang="en-GB" sz="1100" dirty="0"/>
                        <a:t>-336</a:t>
                      </a:r>
                    </a:p>
                  </a:txBody>
                  <a:tcPr/>
                </a:tc>
                <a:extLst>
                  <a:ext uri="{0D108BD9-81ED-4DB2-BD59-A6C34878D82A}">
                    <a16:rowId xmlns:a16="http://schemas.microsoft.com/office/drawing/2014/main" val="10004"/>
                  </a:ext>
                </a:extLst>
              </a:tr>
              <a:tr h="258000">
                <a:tc>
                  <a:txBody>
                    <a:bodyPr/>
                    <a:lstStyle/>
                    <a:p>
                      <a:r>
                        <a:rPr lang="en-GB" sz="1100" dirty="0"/>
                        <a:t>.96</a:t>
                      </a:r>
                    </a:p>
                  </a:txBody>
                  <a:tcPr/>
                </a:tc>
                <a:tc>
                  <a:txBody>
                    <a:bodyPr/>
                    <a:lstStyle/>
                    <a:p>
                      <a:r>
                        <a:rPr lang="en-GB" sz="1100" dirty="0"/>
                        <a:t>501</a:t>
                      </a:r>
                    </a:p>
                  </a:txBody>
                  <a:tcPr/>
                </a:tc>
                <a:tc>
                  <a:txBody>
                    <a:bodyPr/>
                    <a:lstStyle/>
                    <a:p>
                      <a:r>
                        <a:rPr lang="en-GB" sz="1100" dirty="0"/>
                        <a:t>.79</a:t>
                      </a:r>
                    </a:p>
                  </a:txBody>
                  <a:tcPr/>
                </a:tc>
                <a:tc>
                  <a:txBody>
                    <a:bodyPr/>
                    <a:lstStyle/>
                    <a:p>
                      <a:r>
                        <a:rPr lang="en-GB" sz="1100" dirty="0"/>
                        <a:t>230</a:t>
                      </a:r>
                    </a:p>
                  </a:txBody>
                  <a:tcPr/>
                </a:tc>
                <a:tc>
                  <a:txBody>
                    <a:bodyPr/>
                    <a:lstStyle/>
                    <a:p>
                      <a:r>
                        <a:rPr lang="en-GB" sz="1100" dirty="0"/>
                        <a:t>.62</a:t>
                      </a:r>
                    </a:p>
                  </a:txBody>
                  <a:tcPr/>
                </a:tc>
                <a:tc>
                  <a:txBody>
                    <a:bodyPr/>
                    <a:lstStyle/>
                    <a:p>
                      <a:r>
                        <a:rPr lang="en-GB" sz="1100" dirty="0"/>
                        <a:t>87</a:t>
                      </a:r>
                    </a:p>
                  </a:txBody>
                  <a:tcPr/>
                </a:tc>
                <a:tc>
                  <a:txBody>
                    <a:bodyPr/>
                    <a:lstStyle/>
                    <a:p>
                      <a:r>
                        <a:rPr lang="en-GB" sz="1100" dirty="0"/>
                        <a:t>.45</a:t>
                      </a:r>
                    </a:p>
                  </a:txBody>
                  <a:tcPr/>
                </a:tc>
                <a:tc>
                  <a:txBody>
                    <a:bodyPr/>
                    <a:lstStyle/>
                    <a:p>
                      <a:r>
                        <a:rPr lang="en-GB" sz="1100" dirty="0"/>
                        <a:t>-36</a:t>
                      </a:r>
                    </a:p>
                  </a:txBody>
                  <a:tcPr/>
                </a:tc>
                <a:tc>
                  <a:txBody>
                    <a:bodyPr/>
                    <a:lstStyle/>
                    <a:p>
                      <a:r>
                        <a:rPr lang="en-GB" sz="1100" dirty="0"/>
                        <a:t>.28</a:t>
                      </a:r>
                    </a:p>
                  </a:txBody>
                  <a:tcPr/>
                </a:tc>
                <a:tc>
                  <a:txBody>
                    <a:bodyPr/>
                    <a:lstStyle/>
                    <a:p>
                      <a:r>
                        <a:rPr lang="en-GB" sz="1100" dirty="0"/>
                        <a:t>-166</a:t>
                      </a:r>
                    </a:p>
                  </a:txBody>
                  <a:tcPr/>
                </a:tc>
                <a:tc>
                  <a:txBody>
                    <a:bodyPr/>
                    <a:lstStyle/>
                    <a:p>
                      <a:r>
                        <a:rPr lang="en-GB" sz="1100" dirty="0"/>
                        <a:t>.11</a:t>
                      </a:r>
                    </a:p>
                  </a:txBody>
                  <a:tcPr/>
                </a:tc>
                <a:tc>
                  <a:txBody>
                    <a:bodyPr/>
                    <a:lstStyle/>
                    <a:p>
                      <a:r>
                        <a:rPr lang="en-GB" sz="1100" dirty="0"/>
                        <a:t>-351</a:t>
                      </a:r>
                    </a:p>
                  </a:txBody>
                  <a:tcPr/>
                </a:tc>
                <a:extLst>
                  <a:ext uri="{0D108BD9-81ED-4DB2-BD59-A6C34878D82A}">
                    <a16:rowId xmlns:a16="http://schemas.microsoft.com/office/drawing/2014/main" val="10005"/>
                  </a:ext>
                </a:extLst>
              </a:tr>
              <a:tr h="258000">
                <a:tc>
                  <a:txBody>
                    <a:bodyPr/>
                    <a:lstStyle/>
                    <a:p>
                      <a:r>
                        <a:rPr lang="en-GB" sz="1100" dirty="0"/>
                        <a:t>.95</a:t>
                      </a:r>
                    </a:p>
                  </a:txBody>
                  <a:tcPr/>
                </a:tc>
                <a:tc>
                  <a:txBody>
                    <a:bodyPr/>
                    <a:lstStyle/>
                    <a:p>
                      <a:r>
                        <a:rPr lang="en-GB" sz="1100" dirty="0"/>
                        <a:t>470</a:t>
                      </a:r>
                    </a:p>
                  </a:txBody>
                  <a:tcPr/>
                </a:tc>
                <a:tc>
                  <a:txBody>
                    <a:bodyPr/>
                    <a:lstStyle/>
                    <a:p>
                      <a:r>
                        <a:rPr lang="en-GB" sz="1100" dirty="0"/>
                        <a:t>.78</a:t>
                      </a:r>
                    </a:p>
                  </a:txBody>
                  <a:tcPr/>
                </a:tc>
                <a:tc>
                  <a:txBody>
                    <a:bodyPr/>
                    <a:lstStyle/>
                    <a:p>
                      <a:r>
                        <a:rPr lang="en-GB" sz="1100" dirty="0"/>
                        <a:t>220</a:t>
                      </a:r>
                    </a:p>
                  </a:txBody>
                  <a:tcPr/>
                </a:tc>
                <a:tc>
                  <a:txBody>
                    <a:bodyPr/>
                    <a:lstStyle/>
                    <a:p>
                      <a:r>
                        <a:rPr lang="en-GB" sz="1100" dirty="0"/>
                        <a:t>.61</a:t>
                      </a:r>
                    </a:p>
                  </a:txBody>
                  <a:tcPr/>
                </a:tc>
                <a:tc>
                  <a:txBody>
                    <a:bodyPr/>
                    <a:lstStyle/>
                    <a:p>
                      <a:r>
                        <a:rPr lang="en-GB" sz="1100" dirty="0"/>
                        <a:t>80</a:t>
                      </a:r>
                    </a:p>
                  </a:txBody>
                  <a:tcPr/>
                </a:tc>
                <a:tc>
                  <a:txBody>
                    <a:bodyPr/>
                    <a:lstStyle/>
                    <a:p>
                      <a:r>
                        <a:rPr lang="en-GB" sz="1100" dirty="0"/>
                        <a:t>.44</a:t>
                      </a:r>
                    </a:p>
                  </a:txBody>
                  <a:tcPr/>
                </a:tc>
                <a:tc>
                  <a:txBody>
                    <a:bodyPr/>
                    <a:lstStyle/>
                    <a:p>
                      <a:r>
                        <a:rPr lang="en-GB" sz="1100" dirty="0"/>
                        <a:t>-43</a:t>
                      </a:r>
                    </a:p>
                  </a:txBody>
                  <a:tcPr/>
                </a:tc>
                <a:tc>
                  <a:txBody>
                    <a:bodyPr/>
                    <a:lstStyle/>
                    <a:p>
                      <a:r>
                        <a:rPr lang="en-GB" sz="1100" dirty="0"/>
                        <a:t>.27</a:t>
                      </a:r>
                    </a:p>
                  </a:txBody>
                  <a:tcPr/>
                </a:tc>
                <a:tc>
                  <a:txBody>
                    <a:bodyPr/>
                    <a:lstStyle/>
                    <a:p>
                      <a:r>
                        <a:rPr lang="en-GB" sz="1100" dirty="0"/>
                        <a:t>-175</a:t>
                      </a:r>
                    </a:p>
                  </a:txBody>
                  <a:tcPr/>
                </a:tc>
                <a:tc>
                  <a:txBody>
                    <a:bodyPr/>
                    <a:lstStyle/>
                    <a:p>
                      <a:r>
                        <a:rPr lang="en-GB" sz="1100" dirty="0"/>
                        <a:t>.10</a:t>
                      </a:r>
                    </a:p>
                  </a:txBody>
                  <a:tcPr/>
                </a:tc>
                <a:tc>
                  <a:txBody>
                    <a:bodyPr/>
                    <a:lstStyle/>
                    <a:p>
                      <a:r>
                        <a:rPr lang="en-GB" sz="1100" dirty="0"/>
                        <a:t>-366</a:t>
                      </a:r>
                    </a:p>
                  </a:txBody>
                  <a:tcPr/>
                </a:tc>
                <a:extLst>
                  <a:ext uri="{0D108BD9-81ED-4DB2-BD59-A6C34878D82A}">
                    <a16:rowId xmlns:a16="http://schemas.microsoft.com/office/drawing/2014/main" val="10006"/>
                  </a:ext>
                </a:extLst>
              </a:tr>
              <a:tr h="258000">
                <a:tc>
                  <a:txBody>
                    <a:bodyPr/>
                    <a:lstStyle/>
                    <a:p>
                      <a:r>
                        <a:rPr lang="en-GB" sz="1100" dirty="0"/>
                        <a:t>.94</a:t>
                      </a:r>
                    </a:p>
                  </a:txBody>
                  <a:tcPr/>
                </a:tc>
                <a:tc>
                  <a:txBody>
                    <a:bodyPr/>
                    <a:lstStyle/>
                    <a:p>
                      <a:r>
                        <a:rPr lang="en-GB" sz="1100" dirty="0"/>
                        <a:t>444</a:t>
                      </a:r>
                    </a:p>
                  </a:txBody>
                  <a:tcPr/>
                </a:tc>
                <a:tc>
                  <a:txBody>
                    <a:bodyPr/>
                    <a:lstStyle/>
                    <a:p>
                      <a:r>
                        <a:rPr lang="en-GB" sz="1100" dirty="0"/>
                        <a:t>.77</a:t>
                      </a:r>
                    </a:p>
                  </a:txBody>
                  <a:tcPr/>
                </a:tc>
                <a:tc>
                  <a:txBody>
                    <a:bodyPr/>
                    <a:lstStyle/>
                    <a:p>
                      <a:r>
                        <a:rPr lang="en-GB" sz="1100" dirty="0"/>
                        <a:t>211</a:t>
                      </a:r>
                    </a:p>
                  </a:txBody>
                  <a:tcPr/>
                </a:tc>
                <a:tc>
                  <a:txBody>
                    <a:bodyPr/>
                    <a:lstStyle/>
                    <a:p>
                      <a:r>
                        <a:rPr lang="en-GB" sz="1100" dirty="0">
                          <a:solidFill>
                            <a:srgbClr val="FF0000"/>
                          </a:solidFill>
                        </a:rPr>
                        <a:t>.60</a:t>
                      </a:r>
                    </a:p>
                  </a:txBody>
                  <a:tcPr>
                    <a:solidFill>
                      <a:srgbClr val="FFFF00"/>
                    </a:solidFill>
                  </a:tcPr>
                </a:tc>
                <a:tc>
                  <a:txBody>
                    <a:bodyPr/>
                    <a:lstStyle/>
                    <a:p>
                      <a:r>
                        <a:rPr lang="en-GB" sz="1100" dirty="0">
                          <a:solidFill>
                            <a:srgbClr val="FF0000"/>
                          </a:solidFill>
                        </a:rPr>
                        <a:t>72</a:t>
                      </a:r>
                    </a:p>
                  </a:txBody>
                  <a:tcPr>
                    <a:solidFill>
                      <a:srgbClr val="FFFF00"/>
                    </a:solidFill>
                  </a:tcPr>
                </a:tc>
                <a:tc>
                  <a:txBody>
                    <a:bodyPr/>
                    <a:lstStyle/>
                    <a:p>
                      <a:r>
                        <a:rPr lang="en-GB" sz="1100" dirty="0"/>
                        <a:t>.43</a:t>
                      </a:r>
                    </a:p>
                  </a:txBody>
                  <a:tcPr/>
                </a:tc>
                <a:tc>
                  <a:txBody>
                    <a:bodyPr/>
                    <a:lstStyle/>
                    <a:p>
                      <a:r>
                        <a:rPr lang="en-GB" sz="1100" dirty="0"/>
                        <a:t>-50</a:t>
                      </a:r>
                    </a:p>
                  </a:txBody>
                  <a:tcPr/>
                </a:tc>
                <a:tc>
                  <a:txBody>
                    <a:bodyPr/>
                    <a:lstStyle/>
                    <a:p>
                      <a:r>
                        <a:rPr lang="en-GB" sz="1100" dirty="0"/>
                        <a:t>.26</a:t>
                      </a:r>
                    </a:p>
                  </a:txBody>
                  <a:tcPr/>
                </a:tc>
                <a:tc>
                  <a:txBody>
                    <a:bodyPr/>
                    <a:lstStyle/>
                    <a:p>
                      <a:r>
                        <a:rPr lang="en-GB" sz="1100" dirty="0"/>
                        <a:t>-184</a:t>
                      </a:r>
                    </a:p>
                  </a:txBody>
                  <a:tcPr/>
                </a:tc>
                <a:tc>
                  <a:txBody>
                    <a:bodyPr/>
                    <a:lstStyle/>
                    <a:p>
                      <a:r>
                        <a:rPr lang="en-GB" sz="1100" dirty="0"/>
                        <a:t>.09</a:t>
                      </a:r>
                    </a:p>
                  </a:txBody>
                  <a:tcPr/>
                </a:tc>
                <a:tc>
                  <a:txBody>
                    <a:bodyPr/>
                    <a:lstStyle/>
                    <a:p>
                      <a:r>
                        <a:rPr lang="en-GB" sz="1100" dirty="0"/>
                        <a:t>-383</a:t>
                      </a:r>
                    </a:p>
                  </a:txBody>
                  <a:tcPr/>
                </a:tc>
                <a:extLst>
                  <a:ext uri="{0D108BD9-81ED-4DB2-BD59-A6C34878D82A}">
                    <a16:rowId xmlns:a16="http://schemas.microsoft.com/office/drawing/2014/main" val="10007"/>
                  </a:ext>
                </a:extLst>
              </a:tr>
              <a:tr h="258000">
                <a:tc>
                  <a:txBody>
                    <a:bodyPr/>
                    <a:lstStyle/>
                    <a:p>
                      <a:r>
                        <a:rPr lang="en-GB" sz="1100" dirty="0"/>
                        <a:t>.93</a:t>
                      </a:r>
                    </a:p>
                  </a:txBody>
                  <a:tcPr/>
                </a:tc>
                <a:tc>
                  <a:txBody>
                    <a:bodyPr/>
                    <a:lstStyle/>
                    <a:p>
                      <a:r>
                        <a:rPr lang="en-GB" sz="1100" dirty="0"/>
                        <a:t>422</a:t>
                      </a:r>
                    </a:p>
                  </a:txBody>
                  <a:tcPr/>
                </a:tc>
                <a:tc>
                  <a:txBody>
                    <a:bodyPr/>
                    <a:lstStyle/>
                    <a:p>
                      <a:r>
                        <a:rPr lang="en-GB" sz="1100" dirty="0"/>
                        <a:t>.76</a:t>
                      </a:r>
                    </a:p>
                  </a:txBody>
                  <a:tcPr/>
                </a:tc>
                <a:tc>
                  <a:txBody>
                    <a:bodyPr/>
                    <a:lstStyle/>
                    <a:p>
                      <a:r>
                        <a:rPr lang="en-GB" sz="1100" dirty="0"/>
                        <a:t>202</a:t>
                      </a:r>
                    </a:p>
                  </a:txBody>
                  <a:tcPr/>
                </a:tc>
                <a:tc>
                  <a:txBody>
                    <a:bodyPr/>
                    <a:lstStyle/>
                    <a:p>
                      <a:r>
                        <a:rPr lang="en-GB" sz="1100" dirty="0"/>
                        <a:t>.59</a:t>
                      </a:r>
                    </a:p>
                  </a:txBody>
                  <a:tcPr/>
                </a:tc>
                <a:tc>
                  <a:txBody>
                    <a:bodyPr/>
                    <a:lstStyle/>
                    <a:p>
                      <a:r>
                        <a:rPr lang="en-GB" sz="1100" dirty="0"/>
                        <a:t>65</a:t>
                      </a:r>
                    </a:p>
                  </a:txBody>
                  <a:tcPr/>
                </a:tc>
                <a:tc>
                  <a:txBody>
                    <a:bodyPr/>
                    <a:lstStyle/>
                    <a:p>
                      <a:r>
                        <a:rPr lang="en-GB" sz="1100" dirty="0"/>
                        <a:t>.42</a:t>
                      </a:r>
                    </a:p>
                  </a:txBody>
                  <a:tcPr/>
                </a:tc>
                <a:tc>
                  <a:txBody>
                    <a:bodyPr/>
                    <a:lstStyle/>
                    <a:p>
                      <a:r>
                        <a:rPr lang="en-GB" sz="1100" dirty="0"/>
                        <a:t>-57</a:t>
                      </a:r>
                    </a:p>
                  </a:txBody>
                  <a:tcPr/>
                </a:tc>
                <a:tc>
                  <a:txBody>
                    <a:bodyPr/>
                    <a:lstStyle/>
                    <a:p>
                      <a:r>
                        <a:rPr lang="en-GB" sz="1100" dirty="0"/>
                        <a:t>.25</a:t>
                      </a:r>
                    </a:p>
                  </a:txBody>
                  <a:tcPr/>
                </a:tc>
                <a:tc>
                  <a:txBody>
                    <a:bodyPr/>
                    <a:lstStyle/>
                    <a:p>
                      <a:r>
                        <a:rPr lang="en-GB" sz="1100" dirty="0"/>
                        <a:t>-193</a:t>
                      </a:r>
                    </a:p>
                  </a:txBody>
                  <a:tcPr/>
                </a:tc>
                <a:tc>
                  <a:txBody>
                    <a:bodyPr/>
                    <a:lstStyle/>
                    <a:p>
                      <a:r>
                        <a:rPr lang="en-GB" sz="1100" dirty="0"/>
                        <a:t>.08</a:t>
                      </a:r>
                    </a:p>
                  </a:txBody>
                  <a:tcPr/>
                </a:tc>
                <a:tc>
                  <a:txBody>
                    <a:bodyPr/>
                    <a:lstStyle/>
                    <a:p>
                      <a:r>
                        <a:rPr lang="en-GB" sz="1100" dirty="0"/>
                        <a:t>-401</a:t>
                      </a:r>
                    </a:p>
                  </a:txBody>
                  <a:tcPr/>
                </a:tc>
                <a:extLst>
                  <a:ext uri="{0D108BD9-81ED-4DB2-BD59-A6C34878D82A}">
                    <a16:rowId xmlns:a16="http://schemas.microsoft.com/office/drawing/2014/main" val="10008"/>
                  </a:ext>
                </a:extLst>
              </a:tr>
              <a:tr h="258000">
                <a:tc>
                  <a:txBody>
                    <a:bodyPr/>
                    <a:lstStyle/>
                    <a:p>
                      <a:r>
                        <a:rPr lang="en-GB" sz="1100" dirty="0"/>
                        <a:t>.92</a:t>
                      </a:r>
                    </a:p>
                  </a:txBody>
                  <a:tcPr/>
                </a:tc>
                <a:tc>
                  <a:txBody>
                    <a:bodyPr/>
                    <a:lstStyle/>
                    <a:p>
                      <a:r>
                        <a:rPr lang="en-GB" sz="1100" dirty="0"/>
                        <a:t>401</a:t>
                      </a:r>
                    </a:p>
                  </a:txBody>
                  <a:tcPr/>
                </a:tc>
                <a:tc>
                  <a:txBody>
                    <a:bodyPr/>
                    <a:lstStyle/>
                    <a:p>
                      <a:r>
                        <a:rPr lang="en-GB" sz="1100" dirty="0"/>
                        <a:t>.75</a:t>
                      </a:r>
                    </a:p>
                  </a:txBody>
                  <a:tcPr/>
                </a:tc>
                <a:tc>
                  <a:txBody>
                    <a:bodyPr/>
                    <a:lstStyle/>
                    <a:p>
                      <a:r>
                        <a:rPr lang="en-GB" sz="1100" dirty="0"/>
                        <a:t>193</a:t>
                      </a:r>
                    </a:p>
                  </a:txBody>
                  <a:tcPr/>
                </a:tc>
                <a:tc>
                  <a:txBody>
                    <a:bodyPr/>
                    <a:lstStyle/>
                    <a:p>
                      <a:r>
                        <a:rPr lang="en-GB" sz="1100" dirty="0"/>
                        <a:t>.58</a:t>
                      </a:r>
                    </a:p>
                  </a:txBody>
                  <a:tcPr/>
                </a:tc>
                <a:tc>
                  <a:txBody>
                    <a:bodyPr/>
                    <a:lstStyle/>
                    <a:p>
                      <a:r>
                        <a:rPr lang="en-GB" sz="1100" dirty="0"/>
                        <a:t>57</a:t>
                      </a:r>
                    </a:p>
                  </a:txBody>
                  <a:tcPr/>
                </a:tc>
                <a:tc>
                  <a:txBody>
                    <a:bodyPr/>
                    <a:lstStyle/>
                    <a:p>
                      <a:r>
                        <a:rPr lang="en-GB" sz="1100" dirty="0"/>
                        <a:t>.41</a:t>
                      </a:r>
                    </a:p>
                  </a:txBody>
                  <a:tcPr/>
                </a:tc>
                <a:tc>
                  <a:txBody>
                    <a:bodyPr/>
                    <a:lstStyle/>
                    <a:p>
                      <a:r>
                        <a:rPr lang="en-GB" sz="1100" dirty="0"/>
                        <a:t>-65</a:t>
                      </a:r>
                    </a:p>
                  </a:txBody>
                  <a:tcPr/>
                </a:tc>
                <a:tc>
                  <a:txBody>
                    <a:bodyPr/>
                    <a:lstStyle/>
                    <a:p>
                      <a:r>
                        <a:rPr lang="en-GB" sz="1100" dirty="0"/>
                        <a:t>.24</a:t>
                      </a:r>
                    </a:p>
                  </a:txBody>
                  <a:tcPr/>
                </a:tc>
                <a:tc>
                  <a:txBody>
                    <a:bodyPr/>
                    <a:lstStyle/>
                    <a:p>
                      <a:r>
                        <a:rPr lang="en-GB" sz="1100" dirty="0"/>
                        <a:t>-202</a:t>
                      </a:r>
                    </a:p>
                  </a:txBody>
                  <a:tcPr/>
                </a:tc>
                <a:tc>
                  <a:txBody>
                    <a:bodyPr/>
                    <a:lstStyle/>
                    <a:p>
                      <a:r>
                        <a:rPr lang="en-GB" sz="1100" dirty="0"/>
                        <a:t>.07</a:t>
                      </a:r>
                    </a:p>
                  </a:txBody>
                  <a:tcPr/>
                </a:tc>
                <a:tc>
                  <a:txBody>
                    <a:bodyPr/>
                    <a:lstStyle/>
                    <a:p>
                      <a:r>
                        <a:rPr lang="en-GB" sz="1100" dirty="0"/>
                        <a:t>-422</a:t>
                      </a:r>
                    </a:p>
                  </a:txBody>
                  <a:tcPr/>
                </a:tc>
                <a:extLst>
                  <a:ext uri="{0D108BD9-81ED-4DB2-BD59-A6C34878D82A}">
                    <a16:rowId xmlns:a16="http://schemas.microsoft.com/office/drawing/2014/main" val="10009"/>
                  </a:ext>
                </a:extLst>
              </a:tr>
              <a:tr h="258000">
                <a:tc>
                  <a:txBody>
                    <a:bodyPr/>
                    <a:lstStyle/>
                    <a:p>
                      <a:r>
                        <a:rPr lang="en-GB" sz="1100" dirty="0"/>
                        <a:t>.91</a:t>
                      </a:r>
                    </a:p>
                  </a:txBody>
                  <a:tcPr/>
                </a:tc>
                <a:tc>
                  <a:txBody>
                    <a:bodyPr/>
                    <a:lstStyle/>
                    <a:p>
                      <a:r>
                        <a:rPr lang="en-GB" sz="1100" dirty="0"/>
                        <a:t>383</a:t>
                      </a:r>
                    </a:p>
                  </a:txBody>
                  <a:tcPr/>
                </a:tc>
                <a:tc>
                  <a:txBody>
                    <a:bodyPr/>
                    <a:lstStyle/>
                    <a:p>
                      <a:r>
                        <a:rPr lang="en-GB" sz="1100" dirty="0"/>
                        <a:t>.74</a:t>
                      </a:r>
                    </a:p>
                  </a:txBody>
                  <a:tcPr/>
                </a:tc>
                <a:tc>
                  <a:txBody>
                    <a:bodyPr/>
                    <a:lstStyle/>
                    <a:p>
                      <a:r>
                        <a:rPr lang="en-GB" sz="1100" dirty="0"/>
                        <a:t>184</a:t>
                      </a:r>
                    </a:p>
                  </a:txBody>
                  <a:tcPr/>
                </a:tc>
                <a:tc>
                  <a:txBody>
                    <a:bodyPr/>
                    <a:lstStyle/>
                    <a:p>
                      <a:r>
                        <a:rPr lang="en-GB" sz="1100" dirty="0"/>
                        <a:t>.57</a:t>
                      </a:r>
                    </a:p>
                  </a:txBody>
                  <a:tcPr/>
                </a:tc>
                <a:tc>
                  <a:txBody>
                    <a:bodyPr/>
                    <a:lstStyle/>
                    <a:p>
                      <a:r>
                        <a:rPr lang="en-GB" sz="1100" dirty="0"/>
                        <a:t>50</a:t>
                      </a:r>
                    </a:p>
                  </a:txBody>
                  <a:tcPr/>
                </a:tc>
                <a:tc>
                  <a:txBody>
                    <a:bodyPr/>
                    <a:lstStyle/>
                    <a:p>
                      <a:r>
                        <a:rPr lang="en-GB" sz="1100" dirty="0"/>
                        <a:t>.40</a:t>
                      </a:r>
                    </a:p>
                  </a:txBody>
                  <a:tcPr/>
                </a:tc>
                <a:tc>
                  <a:txBody>
                    <a:bodyPr/>
                    <a:lstStyle/>
                    <a:p>
                      <a:r>
                        <a:rPr lang="en-GB" sz="1100" dirty="0"/>
                        <a:t>-72</a:t>
                      </a:r>
                    </a:p>
                  </a:txBody>
                  <a:tcPr/>
                </a:tc>
                <a:tc>
                  <a:txBody>
                    <a:bodyPr/>
                    <a:lstStyle/>
                    <a:p>
                      <a:r>
                        <a:rPr lang="en-GB" sz="1100" dirty="0"/>
                        <a:t>.23</a:t>
                      </a:r>
                    </a:p>
                  </a:txBody>
                  <a:tcPr/>
                </a:tc>
                <a:tc>
                  <a:txBody>
                    <a:bodyPr/>
                    <a:lstStyle/>
                    <a:p>
                      <a:r>
                        <a:rPr lang="en-GB" sz="1100" dirty="0"/>
                        <a:t>-211</a:t>
                      </a:r>
                    </a:p>
                  </a:txBody>
                  <a:tcPr/>
                </a:tc>
                <a:tc>
                  <a:txBody>
                    <a:bodyPr/>
                    <a:lstStyle/>
                    <a:p>
                      <a:r>
                        <a:rPr lang="en-GB" sz="1100" dirty="0"/>
                        <a:t>.06</a:t>
                      </a:r>
                    </a:p>
                  </a:txBody>
                  <a:tcPr/>
                </a:tc>
                <a:tc>
                  <a:txBody>
                    <a:bodyPr/>
                    <a:lstStyle/>
                    <a:p>
                      <a:r>
                        <a:rPr lang="en-GB" sz="1100" dirty="0"/>
                        <a:t>-444</a:t>
                      </a:r>
                    </a:p>
                  </a:txBody>
                  <a:tcPr/>
                </a:tc>
                <a:extLst>
                  <a:ext uri="{0D108BD9-81ED-4DB2-BD59-A6C34878D82A}">
                    <a16:rowId xmlns:a16="http://schemas.microsoft.com/office/drawing/2014/main" val="10010"/>
                  </a:ext>
                </a:extLst>
              </a:tr>
              <a:tr h="258000">
                <a:tc>
                  <a:txBody>
                    <a:bodyPr/>
                    <a:lstStyle/>
                    <a:p>
                      <a:r>
                        <a:rPr lang="en-GB" sz="1100" dirty="0"/>
                        <a:t>.90</a:t>
                      </a:r>
                    </a:p>
                  </a:txBody>
                  <a:tcPr/>
                </a:tc>
                <a:tc>
                  <a:txBody>
                    <a:bodyPr/>
                    <a:lstStyle/>
                    <a:p>
                      <a:r>
                        <a:rPr lang="en-GB" sz="1100" dirty="0"/>
                        <a:t>366</a:t>
                      </a:r>
                    </a:p>
                  </a:txBody>
                  <a:tcPr/>
                </a:tc>
                <a:tc>
                  <a:txBody>
                    <a:bodyPr/>
                    <a:lstStyle/>
                    <a:p>
                      <a:r>
                        <a:rPr lang="en-GB" sz="1100" dirty="0"/>
                        <a:t>.73</a:t>
                      </a:r>
                    </a:p>
                  </a:txBody>
                  <a:tcPr/>
                </a:tc>
                <a:tc>
                  <a:txBody>
                    <a:bodyPr/>
                    <a:lstStyle/>
                    <a:p>
                      <a:r>
                        <a:rPr lang="en-GB" sz="1100" dirty="0"/>
                        <a:t>175</a:t>
                      </a:r>
                    </a:p>
                  </a:txBody>
                  <a:tcPr/>
                </a:tc>
                <a:tc>
                  <a:txBody>
                    <a:bodyPr/>
                    <a:lstStyle/>
                    <a:p>
                      <a:r>
                        <a:rPr lang="en-GB" sz="1100" dirty="0"/>
                        <a:t>.56</a:t>
                      </a:r>
                    </a:p>
                  </a:txBody>
                  <a:tcPr/>
                </a:tc>
                <a:tc>
                  <a:txBody>
                    <a:bodyPr/>
                    <a:lstStyle/>
                    <a:p>
                      <a:r>
                        <a:rPr lang="en-GB" sz="1100" dirty="0"/>
                        <a:t>43</a:t>
                      </a:r>
                    </a:p>
                  </a:txBody>
                  <a:tcPr/>
                </a:tc>
                <a:tc>
                  <a:txBody>
                    <a:bodyPr/>
                    <a:lstStyle/>
                    <a:p>
                      <a:r>
                        <a:rPr lang="en-GB" sz="1100" dirty="0"/>
                        <a:t>.39</a:t>
                      </a:r>
                    </a:p>
                  </a:txBody>
                  <a:tcPr/>
                </a:tc>
                <a:tc>
                  <a:txBody>
                    <a:bodyPr/>
                    <a:lstStyle/>
                    <a:p>
                      <a:r>
                        <a:rPr lang="en-GB" sz="1100" dirty="0"/>
                        <a:t>-80</a:t>
                      </a:r>
                    </a:p>
                  </a:txBody>
                  <a:tcPr/>
                </a:tc>
                <a:tc>
                  <a:txBody>
                    <a:bodyPr/>
                    <a:lstStyle/>
                    <a:p>
                      <a:r>
                        <a:rPr lang="en-GB" sz="1100" dirty="0"/>
                        <a:t>.22</a:t>
                      </a:r>
                    </a:p>
                  </a:txBody>
                  <a:tcPr/>
                </a:tc>
                <a:tc>
                  <a:txBody>
                    <a:bodyPr/>
                    <a:lstStyle/>
                    <a:p>
                      <a:r>
                        <a:rPr lang="en-GB" sz="1100" dirty="0"/>
                        <a:t>-220</a:t>
                      </a:r>
                    </a:p>
                  </a:txBody>
                  <a:tcPr/>
                </a:tc>
                <a:tc>
                  <a:txBody>
                    <a:bodyPr/>
                    <a:lstStyle/>
                    <a:p>
                      <a:r>
                        <a:rPr lang="en-GB" sz="1100" dirty="0"/>
                        <a:t>.05</a:t>
                      </a:r>
                    </a:p>
                  </a:txBody>
                  <a:tcPr/>
                </a:tc>
                <a:tc>
                  <a:txBody>
                    <a:bodyPr/>
                    <a:lstStyle/>
                    <a:p>
                      <a:r>
                        <a:rPr lang="en-GB" sz="1100" dirty="0"/>
                        <a:t>-470</a:t>
                      </a:r>
                    </a:p>
                  </a:txBody>
                  <a:tcPr/>
                </a:tc>
                <a:extLst>
                  <a:ext uri="{0D108BD9-81ED-4DB2-BD59-A6C34878D82A}">
                    <a16:rowId xmlns:a16="http://schemas.microsoft.com/office/drawing/2014/main" val="10011"/>
                  </a:ext>
                </a:extLst>
              </a:tr>
              <a:tr h="258000">
                <a:tc>
                  <a:txBody>
                    <a:bodyPr/>
                    <a:lstStyle/>
                    <a:p>
                      <a:r>
                        <a:rPr lang="en-GB" sz="1100" dirty="0"/>
                        <a:t>.89</a:t>
                      </a:r>
                    </a:p>
                  </a:txBody>
                  <a:tcPr/>
                </a:tc>
                <a:tc>
                  <a:txBody>
                    <a:bodyPr/>
                    <a:lstStyle/>
                    <a:p>
                      <a:r>
                        <a:rPr lang="en-GB" sz="1100" dirty="0"/>
                        <a:t>351</a:t>
                      </a:r>
                    </a:p>
                  </a:txBody>
                  <a:tcPr/>
                </a:tc>
                <a:tc>
                  <a:txBody>
                    <a:bodyPr/>
                    <a:lstStyle/>
                    <a:p>
                      <a:r>
                        <a:rPr lang="en-GB" sz="1100" dirty="0"/>
                        <a:t>.72</a:t>
                      </a:r>
                    </a:p>
                  </a:txBody>
                  <a:tcPr/>
                </a:tc>
                <a:tc>
                  <a:txBody>
                    <a:bodyPr/>
                    <a:lstStyle/>
                    <a:p>
                      <a:r>
                        <a:rPr lang="en-GB" sz="1100" dirty="0"/>
                        <a:t>166</a:t>
                      </a:r>
                    </a:p>
                  </a:txBody>
                  <a:tcPr/>
                </a:tc>
                <a:tc>
                  <a:txBody>
                    <a:bodyPr/>
                    <a:lstStyle/>
                    <a:p>
                      <a:r>
                        <a:rPr lang="en-GB" sz="1100" dirty="0"/>
                        <a:t>.55</a:t>
                      </a:r>
                    </a:p>
                  </a:txBody>
                  <a:tcPr/>
                </a:tc>
                <a:tc>
                  <a:txBody>
                    <a:bodyPr/>
                    <a:lstStyle/>
                    <a:p>
                      <a:r>
                        <a:rPr lang="en-GB" sz="1100" dirty="0"/>
                        <a:t>36</a:t>
                      </a:r>
                    </a:p>
                  </a:txBody>
                  <a:tcPr/>
                </a:tc>
                <a:tc>
                  <a:txBody>
                    <a:bodyPr/>
                    <a:lstStyle/>
                    <a:p>
                      <a:r>
                        <a:rPr lang="en-GB" sz="1100" dirty="0"/>
                        <a:t>.38</a:t>
                      </a:r>
                    </a:p>
                  </a:txBody>
                  <a:tcPr/>
                </a:tc>
                <a:tc>
                  <a:txBody>
                    <a:bodyPr/>
                    <a:lstStyle/>
                    <a:p>
                      <a:r>
                        <a:rPr lang="en-GB" sz="1100" dirty="0"/>
                        <a:t>-87</a:t>
                      </a:r>
                    </a:p>
                  </a:txBody>
                  <a:tcPr/>
                </a:tc>
                <a:tc>
                  <a:txBody>
                    <a:bodyPr/>
                    <a:lstStyle/>
                    <a:p>
                      <a:r>
                        <a:rPr lang="en-GB" sz="1100" dirty="0"/>
                        <a:t>.21</a:t>
                      </a:r>
                    </a:p>
                  </a:txBody>
                  <a:tcPr/>
                </a:tc>
                <a:tc>
                  <a:txBody>
                    <a:bodyPr/>
                    <a:lstStyle/>
                    <a:p>
                      <a:r>
                        <a:rPr lang="en-GB" sz="1100" dirty="0"/>
                        <a:t>-230</a:t>
                      </a:r>
                    </a:p>
                  </a:txBody>
                  <a:tcPr/>
                </a:tc>
                <a:tc>
                  <a:txBody>
                    <a:bodyPr/>
                    <a:lstStyle/>
                    <a:p>
                      <a:r>
                        <a:rPr lang="en-GB" sz="1100" dirty="0"/>
                        <a:t>.04</a:t>
                      </a:r>
                    </a:p>
                  </a:txBody>
                  <a:tcPr/>
                </a:tc>
                <a:tc>
                  <a:txBody>
                    <a:bodyPr/>
                    <a:lstStyle/>
                    <a:p>
                      <a:r>
                        <a:rPr lang="en-GB" sz="1100" dirty="0"/>
                        <a:t>-501</a:t>
                      </a:r>
                    </a:p>
                  </a:txBody>
                  <a:tcPr/>
                </a:tc>
                <a:extLst>
                  <a:ext uri="{0D108BD9-81ED-4DB2-BD59-A6C34878D82A}">
                    <a16:rowId xmlns:a16="http://schemas.microsoft.com/office/drawing/2014/main" val="10012"/>
                  </a:ext>
                </a:extLst>
              </a:tr>
              <a:tr h="258000">
                <a:tc>
                  <a:txBody>
                    <a:bodyPr/>
                    <a:lstStyle/>
                    <a:p>
                      <a:r>
                        <a:rPr lang="en-GB" sz="1100" dirty="0"/>
                        <a:t>.88</a:t>
                      </a:r>
                    </a:p>
                  </a:txBody>
                  <a:tcPr/>
                </a:tc>
                <a:tc>
                  <a:txBody>
                    <a:bodyPr/>
                    <a:lstStyle/>
                    <a:p>
                      <a:r>
                        <a:rPr lang="en-GB" sz="1100" dirty="0"/>
                        <a:t>336</a:t>
                      </a:r>
                    </a:p>
                  </a:txBody>
                  <a:tcPr/>
                </a:tc>
                <a:tc>
                  <a:txBody>
                    <a:bodyPr/>
                    <a:lstStyle/>
                    <a:p>
                      <a:r>
                        <a:rPr lang="en-GB" sz="1100" dirty="0"/>
                        <a:t>.71</a:t>
                      </a:r>
                    </a:p>
                  </a:txBody>
                  <a:tcPr/>
                </a:tc>
                <a:tc>
                  <a:txBody>
                    <a:bodyPr/>
                    <a:lstStyle/>
                    <a:p>
                      <a:r>
                        <a:rPr lang="en-GB" sz="1100" dirty="0"/>
                        <a:t>158</a:t>
                      </a:r>
                    </a:p>
                  </a:txBody>
                  <a:tcPr/>
                </a:tc>
                <a:tc>
                  <a:txBody>
                    <a:bodyPr/>
                    <a:lstStyle/>
                    <a:p>
                      <a:r>
                        <a:rPr lang="en-GB" sz="1100" dirty="0"/>
                        <a:t>,54</a:t>
                      </a:r>
                    </a:p>
                  </a:txBody>
                  <a:tcPr/>
                </a:tc>
                <a:tc>
                  <a:txBody>
                    <a:bodyPr/>
                    <a:lstStyle/>
                    <a:p>
                      <a:r>
                        <a:rPr lang="en-GB" sz="1100" dirty="0"/>
                        <a:t>29</a:t>
                      </a:r>
                    </a:p>
                  </a:txBody>
                  <a:tcPr/>
                </a:tc>
                <a:tc>
                  <a:txBody>
                    <a:bodyPr/>
                    <a:lstStyle/>
                    <a:p>
                      <a:r>
                        <a:rPr lang="en-GB" sz="1100" dirty="0"/>
                        <a:t>.37</a:t>
                      </a:r>
                    </a:p>
                  </a:txBody>
                  <a:tcPr/>
                </a:tc>
                <a:tc>
                  <a:txBody>
                    <a:bodyPr/>
                    <a:lstStyle/>
                    <a:p>
                      <a:r>
                        <a:rPr lang="en-GB" sz="1100" dirty="0"/>
                        <a:t>-95</a:t>
                      </a:r>
                    </a:p>
                  </a:txBody>
                  <a:tcPr/>
                </a:tc>
                <a:tc>
                  <a:txBody>
                    <a:bodyPr/>
                    <a:lstStyle/>
                    <a:p>
                      <a:r>
                        <a:rPr lang="en-GB" sz="1100" dirty="0"/>
                        <a:t>.20</a:t>
                      </a:r>
                    </a:p>
                  </a:txBody>
                  <a:tcPr/>
                </a:tc>
                <a:tc>
                  <a:txBody>
                    <a:bodyPr/>
                    <a:lstStyle/>
                    <a:p>
                      <a:r>
                        <a:rPr lang="en-GB" sz="1100" dirty="0"/>
                        <a:t>-240</a:t>
                      </a:r>
                    </a:p>
                  </a:txBody>
                  <a:tcPr/>
                </a:tc>
                <a:tc>
                  <a:txBody>
                    <a:bodyPr/>
                    <a:lstStyle/>
                    <a:p>
                      <a:r>
                        <a:rPr lang="en-GB" sz="1100" dirty="0"/>
                        <a:t>.03</a:t>
                      </a:r>
                    </a:p>
                  </a:txBody>
                  <a:tcPr/>
                </a:tc>
                <a:tc>
                  <a:txBody>
                    <a:bodyPr/>
                    <a:lstStyle/>
                    <a:p>
                      <a:r>
                        <a:rPr lang="en-GB" sz="1100" dirty="0"/>
                        <a:t>-538</a:t>
                      </a:r>
                    </a:p>
                  </a:txBody>
                  <a:tcPr/>
                </a:tc>
                <a:extLst>
                  <a:ext uri="{0D108BD9-81ED-4DB2-BD59-A6C34878D82A}">
                    <a16:rowId xmlns:a16="http://schemas.microsoft.com/office/drawing/2014/main" val="10013"/>
                  </a:ext>
                </a:extLst>
              </a:tr>
              <a:tr h="258000">
                <a:tc>
                  <a:txBody>
                    <a:bodyPr/>
                    <a:lstStyle/>
                    <a:p>
                      <a:r>
                        <a:rPr lang="en-GB" sz="1100" dirty="0"/>
                        <a:t>.87</a:t>
                      </a:r>
                    </a:p>
                  </a:txBody>
                  <a:tcPr/>
                </a:tc>
                <a:tc>
                  <a:txBody>
                    <a:bodyPr/>
                    <a:lstStyle/>
                    <a:p>
                      <a:r>
                        <a:rPr lang="en-GB" sz="1100" dirty="0"/>
                        <a:t>322</a:t>
                      </a:r>
                    </a:p>
                  </a:txBody>
                  <a:tcPr/>
                </a:tc>
                <a:tc>
                  <a:txBody>
                    <a:bodyPr/>
                    <a:lstStyle/>
                    <a:p>
                      <a:r>
                        <a:rPr lang="en-GB" sz="1100" dirty="0"/>
                        <a:t>.70</a:t>
                      </a:r>
                    </a:p>
                  </a:txBody>
                  <a:tcPr/>
                </a:tc>
                <a:tc>
                  <a:txBody>
                    <a:bodyPr/>
                    <a:lstStyle/>
                    <a:p>
                      <a:r>
                        <a:rPr lang="en-GB" sz="1100" dirty="0"/>
                        <a:t>149</a:t>
                      </a:r>
                    </a:p>
                  </a:txBody>
                  <a:tcPr/>
                </a:tc>
                <a:tc>
                  <a:txBody>
                    <a:bodyPr/>
                    <a:lstStyle/>
                    <a:p>
                      <a:r>
                        <a:rPr lang="en-GB" sz="1100" dirty="0"/>
                        <a:t>.53</a:t>
                      </a:r>
                    </a:p>
                  </a:txBody>
                  <a:tcPr/>
                </a:tc>
                <a:tc>
                  <a:txBody>
                    <a:bodyPr/>
                    <a:lstStyle/>
                    <a:p>
                      <a:r>
                        <a:rPr lang="en-GB" sz="1100" dirty="0"/>
                        <a:t>21</a:t>
                      </a:r>
                    </a:p>
                  </a:txBody>
                  <a:tcPr/>
                </a:tc>
                <a:tc>
                  <a:txBody>
                    <a:bodyPr/>
                    <a:lstStyle/>
                    <a:p>
                      <a:r>
                        <a:rPr lang="en-GB" sz="1100" dirty="0"/>
                        <a:t>.36</a:t>
                      </a:r>
                    </a:p>
                  </a:txBody>
                  <a:tcPr/>
                </a:tc>
                <a:tc>
                  <a:txBody>
                    <a:bodyPr/>
                    <a:lstStyle/>
                    <a:p>
                      <a:r>
                        <a:rPr lang="en-GB" sz="1100" dirty="0"/>
                        <a:t>-102</a:t>
                      </a:r>
                    </a:p>
                  </a:txBody>
                  <a:tcPr/>
                </a:tc>
                <a:tc>
                  <a:txBody>
                    <a:bodyPr/>
                    <a:lstStyle/>
                    <a:p>
                      <a:r>
                        <a:rPr lang="en-GB" sz="1100" dirty="0"/>
                        <a:t>.19</a:t>
                      </a:r>
                    </a:p>
                  </a:txBody>
                  <a:tcPr/>
                </a:tc>
                <a:tc>
                  <a:txBody>
                    <a:bodyPr/>
                    <a:lstStyle/>
                    <a:p>
                      <a:r>
                        <a:rPr lang="en-GB" sz="1100" dirty="0"/>
                        <a:t>-251</a:t>
                      </a:r>
                    </a:p>
                  </a:txBody>
                  <a:tcPr/>
                </a:tc>
                <a:tc>
                  <a:txBody>
                    <a:bodyPr/>
                    <a:lstStyle/>
                    <a:p>
                      <a:r>
                        <a:rPr lang="en-GB" sz="1100" dirty="0"/>
                        <a:t>.02</a:t>
                      </a:r>
                    </a:p>
                  </a:txBody>
                  <a:tcPr/>
                </a:tc>
                <a:tc>
                  <a:txBody>
                    <a:bodyPr/>
                    <a:lstStyle/>
                    <a:p>
                      <a:r>
                        <a:rPr lang="en-GB" sz="1100" dirty="0"/>
                        <a:t>-589</a:t>
                      </a:r>
                    </a:p>
                  </a:txBody>
                  <a:tcPr/>
                </a:tc>
                <a:extLst>
                  <a:ext uri="{0D108BD9-81ED-4DB2-BD59-A6C34878D82A}">
                    <a16:rowId xmlns:a16="http://schemas.microsoft.com/office/drawing/2014/main" val="10014"/>
                  </a:ext>
                </a:extLst>
              </a:tr>
              <a:tr h="258000">
                <a:tc>
                  <a:txBody>
                    <a:bodyPr/>
                    <a:lstStyle/>
                    <a:p>
                      <a:r>
                        <a:rPr lang="en-GB" sz="1100" dirty="0"/>
                        <a:t>.86</a:t>
                      </a:r>
                    </a:p>
                  </a:txBody>
                  <a:tcPr/>
                </a:tc>
                <a:tc>
                  <a:txBody>
                    <a:bodyPr/>
                    <a:lstStyle/>
                    <a:p>
                      <a:r>
                        <a:rPr lang="en-GB" sz="1100" dirty="0"/>
                        <a:t>309</a:t>
                      </a:r>
                    </a:p>
                  </a:txBody>
                  <a:tcPr/>
                </a:tc>
                <a:tc>
                  <a:txBody>
                    <a:bodyPr/>
                    <a:lstStyle/>
                    <a:p>
                      <a:r>
                        <a:rPr lang="en-GB" sz="1100" dirty="0"/>
                        <a:t>.69</a:t>
                      </a:r>
                    </a:p>
                  </a:txBody>
                  <a:tcPr/>
                </a:tc>
                <a:tc>
                  <a:txBody>
                    <a:bodyPr/>
                    <a:lstStyle/>
                    <a:p>
                      <a:r>
                        <a:rPr lang="en-GB" sz="1100" dirty="0"/>
                        <a:t>141</a:t>
                      </a:r>
                    </a:p>
                  </a:txBody>
                  <a:tcPr/>
                </a:tc>
                <a:tc>
                  <a:txBody>
                    <a:bodyPr/>
                    <a:lstStyle/>
                    <a:p>
                      <a:r>
                        <a:rPr lang="en-GB" sz="1100" dirty="0"/>
                        <a:t>.53</a:t>
                      </a:r>
                    </a:p>
                  </a:txBody>
                  <a:tcPr/>
                </a:tc>
                <a:tc>
                  <a:txBody>
                    <a:bodyPr/>
                    <a:lstStyle/>
                    <a:p>
                      <a:r>
                        <a:rPr lang="en-GB" sz="1100" dirty="0"/>
                        <a:t>14</a:t>
                      </a:r>
                    </a:p>
                  </a:txBody>
                  <a:tcPr/>
                </a:tc>
                <a:tc>
                  <a:txBody>
                    <a:bodyPr/>
                    <a:lstStyle/>
                    <a:p>
                      <a:r>
                        <a:rPr lang="en-GB" sz="1100" dirty="0"/>
                        <a:t>.35</a:t>
                      </a:r>
                    </a:p>
                  </a:txBody>
                  <a:tcPr/>
                </a:tc>
                <a:tc>
                  <a:txBody>
                    <a:bodyPr/>
                    <a:lstStyle/>
                    <a:p>
                      <a:r>
                        <a:rPr lang="en-GB" sz="1100" dirty="0"/>
                        <a:t>-110</a:t>
                      </a:r>
                    </a:p>
                  </a:txBody>
                  <a:tcPr/>
                </a:tc>
                <a:tc>
                  <a:txBody>
                    <a:bodyPr/>
                    <a:lstStyle/>
                    <a:p>
                      <a:r>
                        <a:rPr lang="en-GB" sz="1100" dirty="0"/>
                        <a:t>.18</a:t>
                      </a:r>
                    </a:p>
                  </a:txBody>
                  <a:tcPr/>
                </a:tc>
                <a:tc>
                  <a:txBody>
                    <a:bodyPr/>
                    <a:lstStyle/>
                    <a:p>
                      <a:r>
                        <a:rPr lang="en-GB" sz="1100" dirty="0"/>
                        <a:t>-262</a:t>
                      </a:r>
                    </a:p>
                  </a:txBody>
                  <a:tcPr/>
                </a:tc>
                <a:tc>
                  <a:txBody>
                    <a:bodyPr/>
                    <a:lstStyle/>
                    <a:p>
                      <a:r>
                        <a:rPr lang="en-GB" sz="1100" dirty="0"/>
                        <a:t>.01</a:t>
                      </a:r>
                    </a:p>
                  </a:txBody>
                  <a:tcPr/>
                </a:tc>
                <a:tc>
                  <a:txBody>
                    <a:bodyPr/>
                    <a:lstStyle/>
                    <a:p>
                      <a:r>
                        <a:rPr lang="en-GB" sz="1100" dirty="0"/>
                        <a:t>-677</a:t>
                      </a:r>
                    </a:p>
                  </a:txBody>
                  <a:tcPr/>
                </a:tc>
                <a:extLst>
                  <a:ext uri="{0D108BD9-81ED-4DB2-BD59-A6C34878D82A}">
                    <a16:rowId xmlns:a16="http://schemas.microsoft.com/office/drawing/2014/main" val="10015"/>
                  </a:ext>
                </a:extLst>
              </a:tr>
              <a:tr h="258000">
                <a:tc>
                  <a:txBody>
                    <a:bodyPr/>
                    <a:lstStyle/>
                    <a:p>
                      <a:r>
                        <a:rPr lang="en-GB" sz="1100" dirty="0"/>
                        <a:t>.85</a:t>
                      </a:r>
                    </a:p>
                  </a:txBody>
                  <a:tcPr/>
                </a:tc>
                <a:tc>
                  <a:txBody>
                    <a:bodyPr/>
                    <a:lstStyle/>
                    <a:p>
                      <a:r>
                        <a:rPr lang="en-GB" sz="1100" dirty="0"/>
                        <a:t>296</a:t>
                      </a:r>
                    </a:p>
                  </a:txBody>
                  <a:tcPr/>
                </a:tc>
                <a:tc>
                  <a:txBody>
                    <a:bodyPr/>
                    <a:lstStyle/>
                    <a:p>
                      <a:r>
                        <a:rPr lang="en-GB" sz="1100" dirty="0"/>
                        <a:t>.68</a:t>
                      </a:r>
                    </a:p>
                  </a:txBody>
                  <a:tcPr/>
                </a:tc>
                <a:tc>
                  <a:txBody>
                    <a:bodyPr/>
                    <a:lstStyle/>
                    <a:p>
                      <a:r>
                        <a:rPr lang="en-GB" sz="1100" dirty="0"/>
                        <a:t>133</a:t>
                      </a:r>
                    </a:p>
                  </a:txBody>
                  <a:tcPr/>
                </a:tc>
                <a:tc>
                  <a:txBody>
                    <a:bodyPr/>
                    <a:lstStyle/>
                    <a:p>
                      <a:r>
                        <a:rPr lang="en-GB" sz="1100" dirty="0"/>
                        <a:t>.51</a:t>
                      </a:r>
                    </a:p>
                  </a:txBody>
                  <a:tcPr/>
                </a:tc>
                <a:tc>
                  <a:txBody>
                    <a:bodyPr/>
                    <a:lstStyle/>
                    <a:p>
                      <a:r>
                        <a:rPr lang="en-GB" sz="1100" dirty="0"/>
                        <a:t>7</a:t>
                      </a:r>
                    </a:p>
                  </a:txBody>
                  <a:tcPr/>
                </a:tc>
                <a:tc>
                  <a:txBody>
                    <a:bodyPr/>
                    <a:lstStyle/>
                    <a:p>
                      <a:r>
                        <a:rPr lang="en-GB" sz="1100" dirty="0"/>
                        <a:t>.34</a:t>
                      </a:r>
                    </a:p>
                  </a:txBody>
                  <a:tcPr/>
                </a:tc>
                <a:tc>
                  <a:txBody>
                    <a:bodyPr/>
                    <a:lstStyle/>
                    <a:p>
                      <a:r>
                        <a:rPr lang="en-GB" sz="1100" dirty="0"/>
                        <a:t>-117</a:t>
                      </a:r>
                    </a:p>
                  </a:txBody>
                  <a:tcPr/>
                </a:tc>
                <a:tc>
                  <a:txBody>
                    <a:bodyPr/>
                    <a:lstStyle/>
                    <a:p>
                      <a:r>
                        <a:rPr lang="en-GB" sz="1100" dirty="0"/>
                        <a:t>.17</a:t>
                      </a:r>
                    </a:p>
                  </a:txBody>
                  <a:tcPr/>
                </a:tc>
                <a:tc>
                  <a:txBody>
                    <a:bodyPr/>
                    <a:lstStyle/>
                    <a:p>
                      <a:r>
                        <a:rPr lang="en-GB" sz="1100" dirty="0"/>
                        <a:t>-273</a:t>
                      </a:r>
                    </a:p>
                  </a:txBody>
                  <a:tcPr/>
                </a:tc>
                <a:tc>
                  <a:txBody>
                    <a:bodyPr/>
                    <a:lstStyle/>
                    <a:p>
                      <a:r>
                        <a:rPr lang="en-GB" sz="1100" dirty="0"/>
                        <a:t>.00</a:t>
                      </a:r>
                    </a:p>
                  </a:txBody>
                  <a:tcPr/>
                </a:tc>
                <a:tc>
                  <a:txBody>
                    <a:bodyPr/>
                    <a:lstStyle/>
                    <a:p>
                      <a:r>
                        <a:rPr lang="en-GB" sz="1100" dirty="0"/>
                        <a:t>-800</a:t>
                      </a:r>
                    </a:p>
                  </a:txBody>
                  <a:tcPr/>
                </a:tc>
                <a:extLst>
                  <a:ext uri="{0D108BD9-81ED-4DB2-BD59-A6C34878D82A}">
                    <a16:rowId xmlns:a16="http://schemas.microsoft.com/office/drawing/2014/main" val="10016"/>
                  </a:ext>
                </a:extLst>
              </a:tr>
              <a:tr h="258000">
                <a:tc>
                  <a:txBody>
                    <a:bodyPr/>
                    <a:lstStyle/>
                    <a:p>
                      <a:r>
                        <a:rPr lang="en-GB" sz="1100" dirty="0"/>
                        <a:t>.84</a:t>
                      </a:r>
                    </a:p>
                  </a:txBody>
                  <a:tcPr/>
                </a:tc>
                <a:tc>
                  <a:txBody>
                    <a:bodyPr/>
                    <a:lstStyle/>
                    <a:p>
                      <a:r>
                        <a:rPr lang="en-GB" sz="1100" dirty="0"/>
                        <a:t>284</a:t>
                      </a:r>
                    </a:p>
                  </a:txBody>
                  <a:tcPr/>
                </a:tc>
                <a:tc>
                  <a:txBody>
                    <a:bodyPr/>
                    <a:lstStyle/>
                    <a:p>
                      <a:r>
                        <a:rPr lang="en-GB" sz="1100" dirty="0"/>
                        <a:t>,67</a:t>
                      </a:r>
                    </a:p>
                  </a:txBody>
                  <a:tcPr/>
                </a:tc>
                <a:tc>
                  <a:txBody>
                    <a:bodyPr/>
                    <a:lstStyle/>
                    <a:p>
                      <a:r>
                        <a:rPr lang="en-GB" sz="1100" dirty="0"/>
                        <a:t>125</a:t>
                      </a:r>
                    </a:p>
                  </a:txBody>
                  <a:tcPr/>
                </a:tc>
                <a:tc>
                  <a:txBody>
                    <a:bodyPr/>
                    <a:lstStyle/>
                    <a:p>
                      <a:r>
                        <a:rPr lang="en-GB" sz="1100" dirty="0"/>
                        <a:t>.50</a:t>
                      </a:r>
                    </a:p>
                  </a:txBody>
                  <a:tcPr/>
                </a:tc>
                <a:tc>
                  <a:txBody>
                    <a:bodyPr/>
                    <a:lstStyle/>
                    <a:p>
                      <a:r>
                        <a:rPr lang="en-GB" sz="1100" dirty="0"/>
                        <a:t>0</a:t>
                      </a:r>
                    </a:p>
                  </a:txBody>
                  <a:tcPr/>
                </a:tc>
                <a:tc>
                  <a:txBody>
                    <a:bodyPr/>
                    <a:lstStyle/>
                    <a:p>
                      <a:r>
                        <a:rPr lang="en-GB" sz="1100" dirty="0"/>
                        <a:t>.33</a:t>
                      </a:r>
                    </a:p>
                  </a:txBody>
                  <a:tcPr/>
                </a:tc>
                <a:tc>
                  <a:txBody>
                    <a:bodyPr/>
                    <a:lstStyle/>
                    <a:p>
                      <a:r>
                        <a:rPr lang="en-GB" sz="1100" dirty="0"/>
                        <a:t>-125</a:t>
                      </a:r>
                    </a:p>
                  </a:txBody>
                  <a:tcPr/>
                </a:tc>
                <a:tc>
                  <a:txBody>
                    <a:bodyPr/>
                    <a:lstStyle/>
                    <a:p>
                      <a:r>
                        <a:rPr lang="en-GB" sz="1100" dirty="0"/>
                        <a:t>.16</a:t>
                      </a:r>
                    </a:p>
                  </a:txBody>
                  <a:tcPr/>
                </a:tc>
                <a:tc>
                  <a:txBody>
                    <a:bodyPr/>
                    <a:lstStyle/>
                    <a:p>
                      <a:r>
                        <a:rPr lang="en-GB" sz="1100" dirty="0"/>
                        <a:t>-284</a:t>
                      </a:r>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729709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p>
        </p:txBody>
      </p:sp>
      <p:sp>
        <p:nvSpPr>
          <p:cNvPr id="3" name="Content Placeholder 2"/>
          <p:cNvSpPr>
            <a:spLocks noGrp="1"/>
          </p:cNvSpPr>
          <p:nvPr>
            <p:ph idx="1"/>
          </p:nvPr>
        </p:nvSpPr>
        <p:spPr/>
        <p:txBody>
          <a:bodyPr/>
          <a:lstStyle/>
          <a:p>
            <a:pPr marL="0" indent="0">
              <a:buNone/>
            </a:pPr>
            <a:r>
              <a:rPr lang="en-GB" sz="2400" dirty="0"/>
              <a:t>For Rating Prizes only</a:t>
            </a:r>
          </a:p>
          <a:p>
            <a:r>
              <a:rPr lang="en-GB" sz="2400" dirty="0"/>
              <a:t>A method of tie break is to award the prize to the lowest rated player in the group.</a:t>
            </a:r>
          </a:p>
          <a:p>
            <a:r>
              <a:rPr lang="en-GB" sz="2400" dirty="0"/>
              <a:t>In some circumstances this would be seen to be an unfair method of deciding the tie break, e.g. to decide first place, but for a prize such as the rating prize this may be a perfectly acceptable way of resolving the tie.</a:t>
            </a:r>
          </a:p>
          <a:p>
            <a:pPr marL="0" indent="0">
              <a:buNone/>
            </a:pPr>
            <a:r>
              <a:rPr lang="en-GB" dirty="0"/>
              <a:t>   </a:t>
            </a:r>
          </a:p>
        </p:txBody>
      </p:sp>
      <p:sp>
        <p:nvSpPr>
          <p:cNvPr id="4" name="Text Placeholder 3"/>
          <p:cNvSpPr>
            <a:spLocks noGrp="1"/>
          </p:cNvSpPr>
          <p:nvPr>
            <p:ph type="body" sz="half" idx="2"/>
          </p:nvPr>
        </p:nvSpPr>
        <p:spPr/>
        <p:txBody>
          <a:bodyPr/>
          <a:lstStyle/>
          <a:p>
            <a:r>
              <a:rPr lang="en-GB" dirty="0"/>
              <a:t>Tie Break Systems using Rating</a:t>
            </a:r>
          </a:p>
        </p:txBody>
      </p:sp>
      <p:sp>
        <p:nvSpPr>
          <p:cNvPr id="5" name="Footer Placeholder 4"/>
          <p:cNvSpPr>
            <a:spLocks noGrp="1"/>
          </p:cNvSpPr>
          <p:nvPr>
            <p:ph type="ftr" sz="quarter" idx="11"/>
          </p:nvPr>
        </p:nvSpPr>
        <p:spPr/>
        <p:txBody>
          <a:bodyPr/>
          <a:lstStyle/>
          <a:p>
            <a:r>
              <a:rPr lang="en-US"/>
              <a:t>FIDE Arbiters Seminar</a:t>
            </a:r>
            <a:endParaRPr lang="en-US" dirty="0"/>
          </a:p>
        </p:txBody>
      </p:sp>
    </p:spTree>
    <p:extLst>
      <p:ext uri="{BB962C8B-B14F-4D97-AF65-F5344CB8AC3E}">
        <p14:creationId xmlns:p14="http://schemas.microsoft.com/office/powerpoint/2010/main" val="3001498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a:xfrm>
            <a:off x="896112" y="694944"/>
            <a:ext cx="6711696" cy="5020056"/>
          </a:xfrm>
        </p:spPr>
        <p:txBody>
          <a:bodyPr>
            <a:normAutofit/>
          </a:bodyPr>
          <a:lstStyle/>
          <a:p>
            <a:pPr marL="0" indent="0">
              <a:buNone/>
            </a:pPr>
            <a:r>
              <a:rPr lang="en-GB" dirty="0"/>
              <a:t>Play-offs</a:t>
            </a:r>
          </a:p>
          <a:p>
            <a:pPr marL="0" indent="0">
              <a:buNone/>
            </a:pPr>
            <a:r>
              <a:rPr lang="en-GB" sz="1800" dirty="0"/>
              <a:t>These can take various forms.</a:t>
            </a:r>
          </a:p>
          <a:p>
            <a:pPr marL="0" indent="0">
              <a:buNone/>
            </a:pPr>
            <a:r>
              <a:rPr lang="en-GB" sz="1800" dirty="0"/>
              <a:t>Usually a series of games played at increasingly fast time controls until you have a winner.  E.g. 4 Standard play games, followed by 4 </a:t>
            </a:r>
            <a:r>
              <a:rPr lang="en-GB" sz="1800" dirty="0" err="1"/>
              <a:t>Rapidplay</a:t>
            </a:r>
            <a:r>
              <a:rPr lang="en-GB" sz="1800" dirty="0"/>
              <a:t> games if needed, followed by 4 Blitz games if needed.  Normally each section will have an even number of games giving equal numbers of white and blacks.</a:t>
            </a:r>
          </a:p>
          <a:p>
            <a:pPr marL="0" indent="0">
              <a:buNone/>
            </a:pPr>
            <a:r>
              <a:rPr lang="en-GB" sz="1800" dirty="0"/>
              <a:t>Finally you may have an Armageddon game to decide.  Here Black will have less time than White but will have the advantage of a draw.</a:t>
            </a:r>
          </a:p>
          <a:p>
            <a:pPr marL="0" indent="0">
              <a:buNone/>
            </a:pPr>
            <a:r>
              <a:rPr lang="en-GB" sz="1800" dirty="0"/>
              <a:t>This will </a:t>
            </a:r>
            <a:r>
              <a:rPr lang="en-GB" sz="1800"/>
              <a:t>often be </a:t>
            </a:r>
            <a:r>
              <a:rPr lang="en-GB" sz="1800" dirty="0"/>
              <a:t>6 minutes v 5 </a:t>
            </a:r>
            <a:r>
              <a:rPr lang="en-GB" sz="1800" dirty="0" err="1"/>
              <a:t>mins</a:t>
            </a:r>
            <a:r>
              <a:rPr lang="en-GB" sz="1800" dirty="0"/>
              <a:t> (more recently 5 v 4 with 3 second increments from move 60).  Usually lots are drawn for colours but a variation is to have the players bid for Black’s time (with a maximum of say 5 minutes if White has 6).  The lowest bid wins.</a:t>
            </a:r>
          </a:p>
          <a:p>
            <a:pPr marL="0" indent="0">
              <a:spcBef>
                <a:spcPts val="0"/>
              </a:spcBef>
              <a:buNone/>
            </a:pPr>
            <a:endParaRPr lang="en-GB" sz="1400" dirty="0"/>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Play-offs</a:t>
            </a:r>
          </a:p>
          <a:p>
            <a:endParaRPr lang="en-GB" dirty="0"/>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spTree>
    <p:extLst>
      <p:ext uri="{BB962C8B-B14F-4D97-AF65-F5344CB8AC3E}">
        <p14:creationId xmlns:p14="http://schemas.microsoft.com/office/powerpoint/2010/main" val="1358295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sz="2400" dirty="0"/>
              <a:t>The only totally satisfactory tie break is to have a play-off under the same conditions.</a:t>
            </a:r>
          </a:p>
          <a:p>
            <a:pPr marL="0" indent="0">
              <a:buNone/>
            </a:pPr>
            <a:r>
              <a:rPr lang="en-GB" sz="2400" dirty="0"/>
              <a:t>This is seldom possible so alternative methods have to be used if the players have to be separated.</a:t>
            </a:r>
          </a:p>
          <a:p>
            <a:pPr marL="0" indent="0">
              <a:buNone/>
            </a:pPr>
            <a:endParaRPr lang="en-GB" sz="2400" dirty="0"/>
          </a:p>
          <a:p>
            <a:pPr marL="0" indent="0">
              <a:buNone/>
            </a:pPr>
            <a:r>
              <a:rPr lang="en-GB" sz="2400" dirty="0" err="1"/>
              <a:t>Unplayed</a:t>
            </a:r>
            <a:r>
              <a:rPr lang="en-GB" sz="2400" dirty="0"/>
              <a:t> games, such as those caused </a:t>
            </a:r>
            <a:r>
              <a:rPr lang="en-GB" sz="2400"/>
              <a:t>by withdrawals, </a:t>
            </a:r>
            <a:r>
              <a:rPr lang="en-GB" sz="2400" dirty="0"/>
              <a:t>can cause major problems with tie breaks.</a:t>
            </a:r>
          </a:p>
        </p:txBody>
      </p:sp>
      <p:sp>
        <p:nvSpPr>
          <p:cNvPr id="4" name="Text Placeholder 3"/>
          <p:cNvSpPr>
            <a:spLocks noGrp="1"/>
          </p:cNvSpPr>
          <p:nvPr>
            <p:ph type="body" sz="half" idx="2"/>
          </p:nvPr>
        </p:nvSpPr>
        <p:spPr/>
        <p:txBody>
          <a:bodyPr/>
          <a:lstStyle/>
          <a:p>
            <a:endParaRPr lang="en-GB"/>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spTree>
    <p:extLst>
      <p:ext uri="{BB962C8B-B14F-4D97-AF65-F5344CB8AC3E}">
        <p14:creationId xmlns:p14="http://schemas.microsoft.com/office/powerpoint/2010/main" val="3040067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sz="2400" dirty="0"/>
              <a:t>Number of Games Won</a:t>
            </a:r>
          </a:p>
          <a:p>
            <a:pPr marL="0" indent="0">
              <a:buNone/>
            </a:pPr>
            <a:r>
              <a:rPr lang="en-GB" sz="2400" dirty="0"/>
              <a:t>Number of Games with Black</a:t>
            </a:r>
            <a:endParaRPr lang="en-GB" dirty="0"/>
          </a:p>
          <a:p>
            <a:pPr marL="0" indent="0">
              <a:buNone/>
            </a:pPr>
            <a:r>
              <a:rPr lang="en-GB" sz="2400" dirty="0"/>
              <a:t>Direct Encounter</a:t>
            </a:r>
          </a:p>
          <a:p>
            <a:pPr marL="0" indent="0">
              <a:buNone/>
            </a:pPr>
            <a:r>
              <a:rPr lang="en-GB" dirty="0"/>
              <a:t>Consider the situation where three players have tied at the top.  Their results against each other are considered.</a:t>
            </a:r>
          </a:p>
          <a:p>
            <a:pPr marL="0" indent="0">
              <a:buNone/>
            </a:pPr>
            <a:r>
              <a:rPr lang="en-GB" dirty="0"/>
              <a:t>Player 1 1-0 Player 2;  Player 2 ½-½ Player 3;  Player 1 ½-½ Player 3.</a:t>
            </a:r>
          </a:p>
          <a:p>
            <a:pPr marL="0" indent="0">
              <a:buNone/>
            </a:pPr>
            <a:r>
              <a:rPr lang="en-GB" dirty="0"/>
              <a:t>Drawing up a table gives Player 1 as the winner</a:t>
            </a:r>
          </a:p>
          <a:p>
            <a:pPr marL="0" indent="0">
              <a:buNone/>
            </a:pPr>
            <a:endParaRPr lang="en-GB" sz="1600" dirty="0"/>
          </a:p>
          <a:p>
            <a:pPr marL="0" indent="0">
              <a:buNone/>
            </a:pPr>
            <a:endParaRPr lang="en-GB" sz="1600" dirty="0"/>
          </a:p>
        </p:txBody>
      </p:sp>
      <p:sp>
        <p:nvSpPr>
          <p:cNvPr id="4" name="Text Placeholder 3"/>
          <p:cNvSpPr>
            <a:spLocks noGrp="1"/>
          </p:cNvSpPr>
          <p:nvPr>
            <p:ph type="body" sz="half" idx="2"/>
          </p:nvPr>
        </p:nvSpPr>
        <p:spPr/>
        <p:txBody>
          <a:bodyPr/>
          <a:lstStyle/>
          <a:p>
            <a:r>
              <a:rPr lang="en-GB" dirty="0"/>
              <a:t>Tie Break using the players  own results.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986692813"/>
              </p:ext>
            </p:extLst>
          </p:nvPr>
        </p:nvGraphicFramePr>
        <p:xfrm>
          <a:off x="113048" y="4196223"/>
          <a:ext cx="8128000" cy="1483360"/>
        </p:xfrm>
        <a:graphic>
          <a:graphicData uri="http://schemas.openxmlformats.org/drawingml/2006/table">
            <a:tbl>
              <a:tblPr firstRow="1" bandRow="1">
                <a:tableStyleId>{8799B23B-EC83-4686-B30A-512413B5E67A}</a:tableStyleId>
              </a:tblPr>
              <a:tblGrid>
                <a:gridCol w="1625600">
                  <a:extLst>
                    <a:ext uri="{9D8B030D-6E8A-4147-A177-3AD203B41FA5}">
                      <a16:colId xmlns:a16="http://schemas.microsoft.com/office/drawing/2014/main" val="20000"/>
                    </a:ext>
                  </a:extLst>
                </a:gridCol>
                <a:gridCol w="1625600">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r>
                        <a:rPr lang="en-GB" dirty="0"/>
                        <a:t>Name</a:t>
                      </a:r>
                    </a:p>
                  </a:txBody>
                  <a:tcPr/>
                </a:tc>
                <a:tc>
                  <a:txBody>
                    <a:bodyPr/>
                    <a:lstStyle/>
                    <a:p>
                      <a:r>
                        <a:rPr lang="en-GB" dirty="0"/>
                        <a:t>Player 1</a:t>
                      </a:r>
                    </a:p>
                  </a:txBody>
                  <a:tcPr/>
                </a:tc>
                <a:tc>
                  <a:txBody>
                    <a:bodyPr/>
                    <a:lstStyle/>
                    <a:p>
                      <a:r>
                        <a:rPr lang="en-GB" dirty="0"/>
                        <a:t>Player 2</a:t>
                      </a:r>
                    </a:p>
                  </a:txBody>
                  <a:tcPr/>
                </a:tc>
                <a:tc>
                  <a:txBody>
                    <a:bodyPr/>
                    <a:lstStyle/>
                    <a:p>
                      <a:r>
                        <a:rPr lang="en-GB" dirty="0"/>
                        <a:t>Player 3</a:t>
                      </a:r>
                    </a:p>
                  </a:txBody>
                  <a:tcPr/>
                </a:tc>
                <a:tc>
                  <a:txBody>
                    <a:bodyPr/>
                    <a:lstStyle/>
                    <a:p>
                      <a:r>
                        <a:rPr lang="en-GB" dirty="0"/>
                        <a:t>Total</a:t>
                      </a:r>
                    </a:p>
                  </a:txBody>
                  <a:tcPr/>
                </a:tc>
                <a:extLst>
                  <a:ext uri="{0D108BD9-81ED-4DB2-BD59-A6C34878D82A}">
                    <a16:rowId xmlns:a16="http://schemas.microsoft.com/office/drawing/2014/main" val="10000"/>
                  </a:ext>
                </a:extLst>
              </a:tr>
              <a:tr h="370840">
                <a:tc>
                  <a:txBody>
                    <a:bodyPr/>
                    <a:lstStyle/>
                    <a:p>
                      <a:r>
                        <a:rPr lang="en-GB" dirty="0"/>
                        <a:t>Player 1</a:t>
                      </a:r>
                    </a:p>
                  </a:txBody>
                  <a:tcPr/>
                </a:tc>
                <a:tc>
                  <a:txBody>
                    <a:bodyPr/>
                    <a:lstStyle/>
                    <a:p>
                      <a:pPr algn="ctr"/>
                      <a:r>
                        <a:rPr lang="en-GB" dirty="0"/>
                        <a:t>**********</a:t>
                      </a:r>
                    </a:p>
                  </a:txBody>
                  <a:tcPr/>
                </a:tc>
                <a:tc>
                  <a:txBody>
                    <a:bodyPr/>
                    <a:lstStyle/>
                    <a:p>
                      <a:pPr algn="ctr"/>
                      <a:r>
                        <a:rPr lang="en-GB" dirty="0"/>
                        <a:t>1</a:t>
                      </a:r>
                    </a:p>
                  </a:txBody>
                  <a:tcPr/>
                </a:tc>
                <a:tc>
                  <a:txBody>
                    <a:bodyPr/>
                    <a:lstStyle/>
                    <a:p>
                      <a:pPr algn="ctr"/>
                      <a:r>
                        <a:rPr lang="en-GB" dirty="0"/>
                        <a:t>½ </a:t>
                      </a:r>
                    </a:p>
                  </a:txBody>
                  <a:tcPr/>
                </a:tc>
                <a:tc>
                  <a:txBody>
                    <a:bodyPr/>
                    <a:lstStyle/>
                    <a:p>
                      <a:pPr algn="ctr"/>
                      <a:r>
                        <a:rPr lang="en-GB" dirty="0"/>
                        <a:t>1½ </a:t>
                      </a:r>
                    </a:p>
                  </a:txBody>
                  <a:tcPr/>
                </a:tc>
                <a:extLst>
                  <a:ext uri="{0D108BD9-81ED-4DB2-BD59-A6C34878D82A}">
                    <a16:rowId xmlns:a16="http://schemas.microsoft.com/office/drawing/2014/main" val="10001"/>
                  </a:ext>
                </a:extLst>
              </a:tr>
              <a:tr h="370840">
                <a:tc>
                  <a:txBody>
                    <a:bodyPr/>
                    <a:lstStyle/>
                    <a:p>
                      <a:r>
                        <a:rPr lang="en-GB" dirty="0"/>
                        <a:t>Player 2</a:t>
                      </a:r>
                    </a:p>
                  </a:txBody>
                  <a:tcPr/>
                </a:tc>
                <a:tc>
                  <a:txBody>
                    <a:bodyPr/>
                    <a:lstStyle/>
                    <a:p>
                      <a:pPr algn="ctr"/>
                      <a:r>
                        <a:rPr lang="en-GB" dirty="0"/>
                        <a:t>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algn="ctr"/>
                      <a:r>
                        <a:rPr lang="en-GB" dirty="0"/>
                        <a:t>½ </a:t>
                      </a:r>
                    </a:p>
                  </a:txBody>
                  <a:tcPr/>
                </a:tc>
                <a:tc>
                  <a:txBody>
                    <a:bodyPr/>
                    <a:lstStyle/>
                    <a:p>
                      <a:pPr algn="ctr"/>
                      <a:r>
                        <a:rPr lang="en-GB" dirty="0"/>
                        <a:t>½ </a:t>
                      </a:r>
                    </a:p>
                  </a:txBody>
                  <a:tcPr/>
                </a:tc>
                <a:extLst>
                  <a:ext uri="{0D108BD9-81ED-4DB2-BD59-A6C34878D82A}">
                    <a16:rowId xmlns:a16="http://schemas.microsoft.com/office/drawing/2014/main" val="10002"/>
                  </a:ext>
                </a:extLst>
              </a:tr>
              <a:tr h="370840">
                <a:tc>
                  <a:txBody>
                    <a:bodyPr/>
                    <a:lstStyle/>
                    <a:p>
                      <a:r>
                        <a:rPr lang="en-GB" dirty="0"/>
                        <a:t>Player 3</a:t>
                      </a:r>
                    </a:p>
                  </a:txBody>
                  <a:tcPr/>
                </a:tc>
                <a:tc>
                  <a:txBody>
                    <a:bodyPr/>
                    <a:lstStyle/>
                    <a:p>
                      <a:pPr algn="ctr"/>
                      <a:r>
                        <a:rPr lang="en-GB" dirty="0"/>
                        <a:t>½ </a:t>
                      </a:r>
                    </a:p>
                  </a:txBody>
                  <a:tcPr/>
                </a:tc>
                <a:tc>
                  <a:txBody>
                    <a:bodyPr/>
                    <a:lstStyle/>
                    <a:p>
                      <a:pPr algn="ctr"/>
                      <a:r>
                        <a:rPr lang="en-GB" dirty="0"/>
                        <a:t>½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algn="ctr"/>
                      <a:r>
                        <a:rPr lang="en-GB" dirty="0"/>
                        <a:t>1</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9291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a:t>Sum of Progressive </a:t>
            </a:r>
            <a:r>
              <a:rPr lang="en-GB"/>
              <a:t>Scores </a:t>
            </a:r>
            <a:endParaRPr lang="en-GB" dirty="0"/>
          </a:p>
          <a:p>
            <a:pPr marL="0" indent="0">
              <a:buNone/>
            </a:pPr>
            <a:r>
              <a:rPr lang="en-GB" sz="1800" dirty="0"/>
              <a:t>This is calculated by adding the players total score for each round.</a:t>
            </a:r>
          </a:p>
          <a:p>
            <a:pPr marL="0" indent="0">
              <a:buNone/>
            </a:pPr>
            <a:r>
              <a:rPr lang="en-GB" sz="1800" dirty="0"/>
              <a:t>For Gupta in the table below his totals at the end of each round are:</a:t>
            </a:r>
          </a:p>
          <a:p>
            <a:pPr marL="0" indent="0">
              <a:buNone/>
            </a:pPr>
            <a:endParaRPr lang="en-GB" sz="1600" dirty="0"/>
          </a:p>
          <a:p>
            <a:pPr marL="0" indent="0">
              <a:buNone/>
            </a:pPr>
            <a:endParaRPr lang="en-GB" dirty="0"/>
          </a:p>
          <a:p>
            <a:pPr marL="0" indent="0">
              <a:buNone/>
            </a:pPr>
            <a:r>
              <a:rPr lang="en-GB" sz="1800" dirty="0"/>
              <a:t>These are added together to give his Sum of Progressive Scores.  </a:t>
            </a:r>
          </a:p>
          <a:p>
            <a:pPr marL="0" indent="0">
              <a:buNone/>
            </a:pPr>
            <a:r>
              <a:rPr lang="en-GB" sz="1800" dirty="0"/>
              <a:t>In this case it is 41½. </a:t>
            </a:r>
          </a:p>
          <a:p>
            <a:pPr marL="0" indent="0">
              <a:buNone/>
            </a:pPr>
            <a:endParaRPr lang="en-GB" dirty="0"/>
          </a:p>
        </p:txBody>
      </p:sp>
      <p:sp>
        <p:nvSpPr>
          <p:cNvPr id="4" name="Text Placeholder 3"/>
          <p:cNvSpPr>
            <a:spLocks noGrp="1"/>
          </p:cNvSpPr>
          <p:nvPr>
            <p:ph type="body" sz="half" idx="2"/>
          </p:nvPr>
        </p:nvSpPr>
        <p:spPr/>
        <p:txBody>
          <a:bodyPr/>
          <a:lstStyle/>
          <a:p>
            <a:r>
              <a:rPr lang="en-GB" dirty="0"/>
              <a:t>Tie Break using the players  own results.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pic>
        <p:nvPicPr>
          <p:cNvPr id="7" name="Picture 6"/>
          <p:cNvPicPr>
            <a:picLocks noChangeAspect="1"/>
          </p:cNvPicPr>
          <p:nvPr/>
        </p:nvPicPr>
        <p:blipFill>
          <a:blip r:embed="rId3"/>
          <a:stretch>
            <a:fillRect/>
          </a:stretch>
        </p:blipFill>
        <p:spPr>
          <a:xfrm>
            <a:off x="237172" y="4463034"/>
            <a:ext cx="9401175" cy="180975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964908956"/>
              </p:ext>
            </p:extLst>
          </p:nvPr>
        </p:nvGraphicFramePr>
        <p:xfrm>
          <a:off x="130048" y="2058035"/>
          <a:ext cx="8128000" cy="74168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812800">
                  <a:extLst>
                    <a:ext uri="{9D8B030D-6E8A-4147-A177-3AD203B41FA5}">
                      <a16:colId xmlns:a16="http://schemas.microsoft.com/office/drawing/2014/main" val="20003"/>
                    </a:ext>
                  </a:extLst>
                </a:gridCol>
                <a:gridCol w="812800">
                  <a:extLst>
                    <a:ext uri="{9D8B030D-6E8A-4147-A177-3AD203B41FA5}">
                      <a16:colId xmlns:a16="http://schemas.microsoft.com/office/drawing/2014/main" val="20004"/>
                    </a:ext>
                  </a:extLst>
                </a:gridCol>
                <a:gridCol w="812800">
                  <a:extLst>
                    <a:ext uri="{9D8B030D-6E8A-4147-A177-3AD203B41FA5}">
                      <a16:colId xmlns:a16="http://schemas.microsoft.com/office/drawing/2014/main" val="20005"/>
                    </a:ext>
                  </a:extLst>
                </a:gridCol>
                <a:gridCol w="812800">
                  <a:extLst>
                    <a:ext uri="{9D8B030D-6E8A-4147-A177-3AD203B41FA5}">
                      <a16:colId xmlns:a16="http://schemas.microsoft.com/office/drawing/2014/main" val="20006"/>
                    </a:ext>
                  </a:extLst>
                </a:gridCol>
                <a:gridCol w="812800">
                  <a:extLst>
                    <a:ext uri="{9D8B030D-6E8A-4147-A177-3AD203B41FA5}">
                      <a16:colId xmlns:a16="http://schemas.microsoft.com/office/drawing/2014/main" val="20007"/>
                    </a:ext>
                  </a:extLst>
                </a:gridCol>
                <a:gridCol w="812800">
                  <a:extLst>
                    <a:ext uri="{9D8B030D-6E8A-4147-A177-3AD203B41FA5}">
                      <a16:colId xmlns:a16="http://schemas.microsoft.com/office/drawing/2014/main" val="20008"/>
                    </a:ext>
                  </a:extLst>
                </a:gridCol>
                <a:gridCol w="812800">
                  <a:extLst>
                    <a:ext uri="{9D8B030D-6E8A-4147-A177-3AD203B41FA5}">
                      <a16:colId xmlns:a16="http://schemas.microsoft.com/office/drawing/2014/main" val="20009"/>
                    </a:ext>
                  </a:extLst>
                </a:gridCol>
              </a:tblGrid>
              <a:tr h="370840">
                <a:tc>
                  <a:txBody>
                    <a:bodyPr/>
                    <a:lstStyle/>
                    <a:p>
                      <a:pPr algn="ctr"/>
                      <a:r>
                        <a:rPr lang="en-GB" dirty="0"/>
                        <a:t>Rd1</a:t>
                      </a:r>
                    </a:p>
                  </a:txBody>
                  <a:tcPr/>
                </a:tc>
                <a:tc>
                  <a:txBody>
                    <a:bodyPr/>
                    <a:lstStyle/>
                    <a:p>
                      <a:pPr algn="ctr"/>
                      <a:r>
                        <a:rPr lang="en-GB" dirty="0"/>
                        <a:t>Rd2</a:t>
                      </a:r>
                    </a:p>
                  </a:txBody>
                  <a:tcPr/>
                </a:tc>
                <a:tc>
                  <a:txBody>
                    <a:bodyPr/>
                    <a:lstStyle/>
                    <a:p>
                      <a:pPr algn="ctr"/>
                      <a:r>
                        <a:rPr lang="en-GB" dirty="0"/>
                        <a:t>Rd3</a:t>
                      </a:r>
                    </a:p>
                  </a:txBody>
                  <a:tcPr/>
                </a:tc>
                <a:tc>
                  <a:txBody>
                    <a:bodyPr/>
                    <a:lstStyle/>
                    <a:p>
                      <a:pPr algn="ctr"/>
                      <a:r>
                        <a:rPr lang="en-GB" dirty="0"/>
                        <a:t>Rd4</a:t>
                      </a:r>
                    </a:p>
                  </a:txBody>
                  <a:tcPr/>
                </a:tc>
                <a:tc>
                  <a:txBody>
                    <a:bodyPr/>
                    <a:lstStyle/>
                    <a:p>
                      <a:pPr algn="ctr"/>
                      <a:r>
                        <a:rPr lang="en-GB" dirty="0"/>
                        <a:t>Rd5</a:t>
                      </a:r>
                    </a:p>
                  </a:txBody>
                  <a:tcPr/>
                </a:tc>
                <a:tc>
                  <a:txBody>
                    <a:bodyPr/>
                    <a:lstStyle/>
                    <a:p>
                      <a:pPr algn="ctr"/>
                      <a:r>
                        <a:rPr lang="en-GB" dirty="0"/>
                        <a:t>Rd6</a:t>
                      </a:r>
                    </a:p>
                  </a:txBody>
                  <a:tcPr/>
                </a:tc>
                <a:tc>
                  <a:txBody>
                    <a:bodyPr/>
                    <a:lstStyle/>
                    <a:p>
                      <a:pPr algn="ctr"/>
                      <a:r>
                        <a:rPr lang="en-GB" dirty="0"/>
                        <a:t>Rd7</a:t>
                      </a:r>
                    </a:p>
                  </a:txBody>
                  <a:tcPr/>
                </a:tc>
                <a:tc>
                  <a:txBody>
                    <a:bodyPr/>
                    <a:lstStyle/>
                    <a:p>
                      <a:pPr algn="ctr"/>
                      <a:r>
                        <a:rPr lang="en-GB" dirty="0"/>
                        <a:t>Rd8</a:t>
                      </a:r>
                    </a:p>
                  </a:txBody>
                  <a:tcPr/>
                </a:tc>
                <a:tc>
                  <a:txBody>
                    <a:bodyPr/>
                    <a:lstStyle/>
                    <a:p>
                      <a:pPr algn="ctr"/>
                      <a:r>
                        <a:rPr lang="en-GB" dirty="0"/>
                        <a:t>Rd9</a:t>
                      </a:r>
                    </a:p>
                  </a:txBody>
                  <a:tcPr/>
                </a:tc>
                <a:tc>
                  <a:txBody>
                    <a:bodyPr/>
                    <a:lstStyle/>
                    <a:p>
                      <a:pPr algn="ctr"/>
                      <a:r>
                        <a:rPr lang="en-GB" dirty="0"/>
                        <a:t>Total</a:t>
                      </a:r>
                    </a:p>
                  </a:txBody>
                  <a:tcPr/>
                </a:tc>
                <a:extLst>
                  <a:ext uri="{0D108BD9-81ED-4DB2-BD59-A6C34878D82A}">
                    <a16:rowId xmlns:a16="http://schemas.microsoft.com/office/drawing/2014/main" val="10000"/>
                  </a:ext>
                </a:extLst>
              </a:tr>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4</a:t>
                      </a:r>
                    </a:p>
                  </a:txBody>
                  <a:tcPr/>
                </a:tc>
                <a:tc>
                  <a:txBody>
                    <a:bodyPr/>
                    <a:lstStyle/>
                    <a:p>
                      <a:pPr algn="ctr"/>
                      <a:r>
                        <a:rPr lang="en-GB" dirty="0"/>
                        <a:t>5</a:t>
                      </a:r>
                    </a:p>
                  </a:txBody>
                  <a:tcPr/>
                </a:tc>
                <a:tc>
                  <a:txBody>
                    <a:bodyPr/>
                    <a:lstStyle/>
                    <a:p>
                      <a:pPr algn="ctr"/>
                      <a:r>
                        <a:rPr lang="en-GB" dirty="0"/>
                        <a:t>6</a:t>
                      </a:r>
                    </a:p>
                  </a:txBody>
                  <a:tcPr/>
                </a:tc>
                <a:tc>
                  <a:txBody>
                    <a:bodyPr/>
                    <a:lstStyle/>
                    <a:p>
                      <a:pPr algn="ctr"/>
                      <a:r>
                        <a:rPr lang="en-GB" dirty="0"/>
                        <a:t>6½ </a:t>
                      </a:r>
                    </a:p>
                  </a:txBody>
                  <a:tcPr/>
                </a:tc>
                <a:tc>
                  <a:txBody>
                    <a:bodyPr/>
                    <a:lstStyle/>
                    <a:p>
                      <a:pPr algn="ctr"/>
                      <a:r>
                        <a:rPr lang="en-GB" dirty="0"/>
                        <a:t>7</a:t>
                      </a:r>
                    </a:p>
                  </a:txBody>
                  <a:tcPr/>
                </a:tc>
                <a:tc>
                  <a:txBody>
                    <a:bodyPr/>
                    <a:lstStyle/>
                    <a:p>
                      <a:pPr algn="ctr"/>
                      <a:r>
                        <a:rPr lang="en-GB" dirty="0"/>
                        <a:t>7</a:t>
                      </a:r>
                    </a:p>
                  </a:txBody>
                  <a:tcPr/>
                </a:tc>
                <a:tc>
                  <a:txBody>
                    <a:bodyPr/>
                    <a:lstStyle/>
                    <a:p>
                      <a:pPr algn="ctr"/>
                      <a:r>
                        <a:rPr lang="en-GB" dirty="0"/>
                        <a:t>41½ </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78118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err="1"/>
              <a:t>Koya</a:t>
            </a:r>
            <a:r>
              <a:rPr lang="en-GB" dirty="0"/>
              <a:t> (for Round Robins)</a:t>
            </a:r>
          </a:p>
          <a:p>
            <a:pPr marL="0" indent="0">
              <a:buNone/>
            </a:pPr>
            <a:endParaRPr lang="en-GB" dirty="0"/>
          </a:p>
          <a:p>
            <a:pPr marL="0" indent="0">
              <a:buNone/>
            </a:pPr>
            <a:r>
              <a:rPr lang="en-GB" dirty="0"/>
              <a:t>The number of points achieved against opponents with at least 50% scores.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The above example shows the result of using </a:t>
            </a:r>
            <a:r>
              <a:rPr lang="en-GB" dirty="0" err="1"/>
              <a:t>Koya</a:t>
            </a:r>
            <a:r>
              <a:rPr lang="en-GB" dirty="0"/>
              <a:t>.</a:t>
            </a:r>
          </a:p>
          <a:p>
            <a:pPr marL="0" indent="0">
              <a:buNone/>
            </a:pPr>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Tie Break using the players  own results.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pic>
        <p:nvPicPr>
          <p:cNvPr id="7" name="Picture 6"/>
          <p:cNvPicPr>
            <a:picLocks noChangeAspect="1"/>
          </p:cNvPicPr>
          <p:nvPr/>
        </p:nvPicPr>
        <p:blipFill>
          <a:blip r:embed="rId3"/>
          <a:stretch>
            <a:fillRect/>
          </a:stretch>
        </p:blipFill>
        <p:spPr>
          <a:xfrm>
            <a:off x="838200" y="2114740"/>
            <a:ext cx="4972050" cy="2162175"/>
          </a:xfrm>
          <a:prstGeom prst="rect">
            <a:avLst/>
          </a:prstGeom>
        </p:spPr>
      </p:pic>
    </p:spTree>
    <p:extLst>
      <p:ext uri="{BB962C8B-B14F-4D97-AF65-F5344CB8AC3E}">
        <p14:creationId xmlns:p14="http://schemas.microsoft.com/office/powerpoint/2010/main" val="346956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a:t>Team events are usually decided on either match points or on game points.</a:t>
            </a:r>
          </a:p>
          <a:p>
            <a:pPr marL="0" indent="0">
              <a:buNone/>
            </a:pPr>
            <a:endParaRPr lang="en-GB" dirty="0"/>
          </a:p>
          <a:p>
            <a:pPr marL="0" indent="0">
              <a:buNone/>
            </a:pPr>
            <a:r>
              <a:rPr lang="en-GB" dirty="0"/>
              <a:t>The alternative can be used as a tie break method.</a:t>
            </a:r>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Teams results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451124590"/>
              </p:ext>
            </p:extLst>
          </p:nvPr>
        </p:nvGraphicFramePr>
        <p:xfrm>
          <a:off x="203200" y="2754528"/>
          <a:ext cx="8128001" cy="212344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20000"/>
                    </a:ext>
                  </a:extLst>
                </a:gridCol>
                <a:gridCol w="1161143">
                  <a:extLst>
                    <a:ext uri="{9D8B030D-6E8A-4147-A177-3AD203B41FA5}">
                      <a16:colId xmlns:a16="http://schemas.microsoft.com/office/drawing/2014/main" val="20001"/>
                    </a:ext>
                  </a:extLst>
                </a:gridCol>
                <a:gridCol w="1161143">
                  <a:extLst>
                    <a:ext uri="{9D8B030D-6E8A-4147-A177-3AD203B41FA5}">
                      <a16:colId xmlns:a16="http://schemas.microsoft.com/office/drawing/2014/main" val="20002"/>
                    </a:ext>
                  </a:extLst>
                </a:gridCol>
                <a:gridCol w="1161143">
                  <a:extLst>
                    <a:ext uri="{9D8B030D-6E8A-4147-A177-3AD203B41FA5}">
                      <a16:colId xmlns:a16="http://schemas.microsoft.com/office/drawing/2014/main" val="20003"/>
                    </a:ext>
                  </a:extLst>
                </a:gridCol>
                <a:gridCol w="1161143">
                  <a:extLst>
                    <a:ext uri="{9D8B030D-6E8A-4147-A177-3AD203B41FA5}">
                      <a16:colId xmlns:a16="http://schemas.microsoft.com/office/drawing/2014/main" val="20004"/>
                    </a:ext>
                  </a:extLst>
                </a:gridCol>
                <a:gridCol w="1161143">
                  <a:extLst>
                    <a:ext uri="{9D8B030D-6E8A-4147-A177-3AD203B41FA5}">
                      <a16:colId xmlns:a16="http://schemas.microsoft.com/office/drawing/2014/main" val="20005"/>
                    </a:ext>
                  </a:extLst>
                </a:gridCol>
                <a:gridCol w="1161143">
                  <a:extLst>
                    <a:ext uri="{9D8B030D-6E8A-4147-A177-3AD203B41FA5}">
                      <a16:colId xmlns:a16="http://schemas.microsoft.com/office/drawing/2014/main" val="20006"/>
                    </a:ext>
                  </a:extLst>
                </a:gridCol>
              </a:tblGrid>
              <a:tr h="370840">
                <a:tc>
                  <a:txBody>
                    <a:bodyPr/>
                    <a:lstStyle/>
                    <a:p>
                      <a:r>
                        <a:rPr lang="en-GB" dirty="0"/>
                        <a:t>Team</a:t>
                      </a:r>
                    </a:p>
                  </a:txBody>
                  <a:tcPr/>
                </a:tc>
                <a:tc>
                  <a:txBody>
                    <a:bodyPr/>
                    <a:lstStyle/>
                    <a:p>
                      <a:r>
                        <a:rPr lang="en-GB" dirty="0"/>
                        <a:t>A</a:t>
                      </a:r>
                    </a:p>
                  </a:txBody>
                  <a:tcPr/>
                </a:tc>
                <a:tc>
                  <a:txBody>
                    <a:bodyPr/>
                    <a:lstStyle/>
                    <a:p>
                      <a:r>
                        <a:rPr lang="en-GB" dirty="0"/>
                        <a:t>B</a:t>
                      </a:r>
                    </a:p>
                  </a:txBody>
                  <a:tcPr/>
                </a:tc>
                <a:tc>
                  <a:txBody>
                    <a:bodyPr/>
                    <a:lstStyle/>
                    <a:p>
                      <a:r>
                        <a:rPr lang="en-GB" dirty="0"/>
                        <a:t>C</a:t>
                      </a:r>
                    </a:p>
                  </a:txBody>
                  <a:tcPr/>
                </a:tc>
                <a:tc>
                  <a:txBody>
                    <a:bodyPr/>
                    <a:lstStyle/>
                    <a:p>
                      <a:r>
                        <a:rPr lang="en-GB" dirty="0"/>
                        <a:t>D</a:t>
                      </a:r>
                    </a:p>
                  </a:txBody>
                  <a:tcPr/>
                </a:tc>
                <a:tc>
                  <a:txBody>
                    <a:bodyPr/>
                    <a:lstStyle/>
                    <a:p>
                      <a:r>
                        <a:rPr lang="en-GB" dirty="0"/>
                        <a:t>Game</a:t>
                      </a:r>
                    </a:p>
                    <a:p>
                      <a:r>
                        <a:rPr lang="en-GB" dirty="0"/>
                        <a:t>Points</a:t>
                      </a:r>
                    </a:p>
                  </a:txBody>
                  <a:tcPr/>
                </a:tc>
                <a:tc>
                  <a:txBody>
                    <a:bodyPr/>
                    <a:lstStyle/>
                    <a:p>
                      <a:r>
                        <a:rPr lang="en-GB" dirty="0"/>
                        <a:t>Match</a:t>
                      </a:r>
                    </a:p>
                    <a:p>
                      <a:r>
                        <a:rPr lang="en-GB" dirty="0"/>
                        <a:t>Points</a:t>
                      </a:r>
                    </a:p>
                  </a:txBody>
                  <a:tcPr/>
                </a:tc>
                <a:extLst>
                  <a:ext uri="{0D108BD9-81ED-4DB2-BD59-A6C34878D82A}">
                    <a16:rowId xmlns:a16="http://schemas.microsoft.com/office/drawing/2014/main" val="10000"/>
                  </a:ext>
                </a:extLst>
              </a:tr>
              <a:tr h="370840">
                <a:tc>
                  <a:txBody>
                    <a:bodyPr/>
                    <a:lstStyle/>
                    <a:p>
                      <a:r>
                        <a:rPr lang="en-GB" dirty="0"/>
                        <a:t>A</a:t>
                      </a:r>
                    </a:p>
                  </a:txBody>
                  <a:tcPr/>
                </a:tc>
                <a:tc>
                  <a:txBody>
                    <a:bodyPr/>
                    <a:lstStyle/>
                    <a:p>
                      <a:r>
                        <a:rPr lang="en-GB" dirty="0"/>
                        <a:t>****</a:t>
                      </a:r>
                    </a:p>
                  </a:txBody>
                  <a:tcPr/>
                </a:tc>
                <a:tc>
                  <a:txBody>
                    <a:bodyPr/>
                    <a:lstStyle/>
                    <a:p>
                      <a:r>
                        <a:rPr lang="en-GB" dirty="0"/>
                        <a:t>2½ -1½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2½ -1½ </a:t>
                      </a:r>
                    </a:p>
                  </a:txBody>
                  <a:tcPr/>
                </a:tc>
                <a:tc>
                  <a:txBody>
                    <a:bodyPr/>
                    <a:lstStyle/>
                    <a:p>
                      <a:r>
                        <a:rPr lang="en-GB" dirty="0"/>
                        <a:t>2½ -1½ </a:t>
                      </a:r>
                    </a:p>
                  </a:txBody>
                  <a:tcPr/>
                </a:tc>
                <a:tc>
                  <a:txBody>
                    <a:bodyPr/>
                    <a:lstStyle/>
                    <a:p>
                      <a:r>
                        <a:rPr lang="en-GB" dirty="0"/>
                        <a:t>7½ </a:t>
                      </a:r>
                    </a:p>
                  </a:txBody>
                  <a:tcPr/>
                </a:tc>
                <a:tc>
                  <a:txBody>
                    <a:bodyPr/>
                    <a:lstStyle/>
                    <a:p>
                      <a:r>
                        <a:rPr lang="en-GB" dirty="0"/>
                        <a:t>6</a:t>
                      </a:r>
                    </a:p>
                  </a:txBody>
                  <a:tcPr/>
                </a:tc>
                <a:extLst>
                  <a:ext uri="{0D108BD9-81ED-4DB2-BD59-A6C34878D82A}">
                    <a16:rowId xmlns:a16="http://schemas.microsoft.com/office/drawing/2014/main" val="10001"/>
                  </a:ext>
                </a:extLst>
              </a:tr>
              <a:tr h="370840">
                <a:tc>
                  <a:txBody>
                    <a:bodyPr/>
                    <a:lstStyle/>
                    <a:p>
                      <a:r>
                        <a:rPr lang="en-GB" dirty="0"/>
                        <a:t>B</a:t>
                      </a:r>
                    </a:p>
                  </a:txBody>
                  <a:tcPr/>
                </a:tc>
                <a:tc>
                  <a:txBody>
                    <a:bodyPr/>
                    <a:lstStyle/>
                    <a:p>
                      <a:r>
                        <a:rPr lang="en-GB" dirty="0"/>
                        <a:t>1½-2½ </a:t>
                      </a:r>
                    </a:p>
                  </a:txBody>
                  <a:tcPr/>
                </a:tc>
                <a:tc>
                  <a:txBody>
                    <a:bodyPr/>
                    <a:lstStyle/>
                    <a:p>
                      <a:r>
                        <a:rPr lang="en-GB" dirty="0"/>
                        <a:t>****</a:t>
                      </a:r>
                    </a:p>
                  </a:txBody>
                  <a:tcPr/>
                </a:tc>
                <a:tc>
                  <a:txBody>
                    <a:bodyPr/>
                    <a:lstStyle/>
                    <a:p>
                      <a:r>
                        <a:rPr lang="en-GB" dirty="0"/>
                        <a:t>3-1</a:t>
                      </a:r>
                    </a:p>
                  </a:txBody>
                  <a:tcPr/>
                </a:tc>
                <a:tc>
                  <a:txBody>
                    <a:bodyPr/>
                    <a:lstStyle/>
                    <a:p>
                      <a:r>
                        <a:rPr lang="en-GB" dirty="0"/>
                        <a:t>4-0</a:t>
                      </a:r>
                    </a:p>
                  </a:txBody>
                  <a:tcPr/>
                </a:tc>
                <a:tc>
                  <a:txBody>
                    <a:bodyPr/>
                    <a:lstStyle/>
                    <a:p>
                      <a:r>
                        <a:rPr lang="en-GB" dirty="0"/>
                        <a:t>8½ </a:t>
                      </a:r>
                    </a:p>
                  </a:txBody>
                  <a:tcPr/>
                </a:tc>
                <a:tc>
                  <a:txBody>
                    <a:bodyPr/>
                    <a:lstStyle/>
                    <a:p>
                      <a:r>
                        <a:rPr lang="en-GB" dirty="0"/>
                        <a:t>4</a:t>
                      </a:r>
                    </a:p>
                  </a:txBody>
                  <a:tcPr/>
                </a:tc>
                <a:extLst>
                  <a:ext uri="{0D108BD9-81ED-4DB2-BD59-A6C34878D82A}">
                    <a16:rowId xmlns:a16="http://schemas.microsoft.com/office/drawing/2014/main" val="10002"/>
                  </a:ext>
                </a:extLst>
              </a:tr>
              <a:tr h="370840">
                <a:tc>
                  <a:txBody>
                    <a:bodyPr/>
                    <a:lstStyle/>
                    <a:p>
                      <a:r>
                        <a:rPr lang="en-GB" dirty="0"/>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1½-2½ </a:t>
                      </a:r>
                    </a:p>
                  </a:txBody>
                  <a:tcPr/>
                </a:tc>
                <a:tc>
                  <a:txBody>
                    <a:bodyPr/>
                    <a:lstStyle/>
                    <a:p>
                      <a:r>
                        <a:rPr lang="en-GB" dirty="0"/>
                        <a:t>1-3</a:t>
                      </a:r>
                    </a:p>
                  </a:txBody>
                  <a:tcPr/>
                </a:tc>
                <a:tc>
                  <a:txBody>
                    <a:bodyPr/>
                    <a:lstStyle/>
                    <a:p>
                      <a:r>
                        <a:rPr lang="en-GB" dirty="0"/>
                        <a:t>****</a:t>
                      </a:r>
                    </a:p>
                  </a:txBody>
                  <a:tcPr/>
                </a:tc>
                <a:tc>
                  <a:txBody>
                    <a:bodyPr/>
                    <a:lstStyle/>
                    <a:p>
                      <a:r>
                        <a:rPr lang="en-GB" dirty="0"/>
                        <a:t>2-2</a:t>
                      </a:r>
                    </a:p>
                  </a:txBody>
                  <a:tcPr/>
                </a:tc>
                <a:tc>
                  <a:txBody>
                    <a:bodyPr/>
                    <a:lstStyle/>
                    <a:p>
                      <a:r>
                        <a:rPr lang="en-GB" dirty="0"/>
                        <a:t>4½ </a:t>
                      </a:r>
                    </a:p>
                  </a:txBody>
                  <a:tcPr/>
                </a:tc>
                <a:tc>
                  <a:txBody>
                    <a:bodyPr/>
                    <a:lstStyle/>
                    <a:p>
                      <a:r>
                        <a:rPr lang="en-GB" dirty="0"/>
                        <a:t>1</a:t>
                      </a:r>
                    </a:p>
                  </a:txBody>
                  <a:tcPr/>
                </a:tc>
                <a:extLst>
                  <a:ext uri="{0D108BD9-81ED-4DB2-BD59-A6C34878D82A}">
                    <a16:rowId xmlns:a16="http://schemas.microsoft.com/office/drawing/2014/main" val="10003"/>
                  </a:ext>
                </a:extLst>
              </a:tr>
              <a:tr h="370840">
                <a:tc>
                  <a:txBody>
                    <a:bodyPr/>
                    <a:lstStyle/>
                    <a:p>
                      <a:r>
                        <a:rPr lang="en-GB" dirty="0"/>
                        <a:t>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1½-2½ </a:t>
                      </a:r>
                    </a:p>
                  </a:txBody>
                  <a:tcPr/>
                </a:tc>
                <a:tc>
                  <a:txBody>
                    <a:bodyPr/>
                    <a:lstStyle/>
                    <a:p>
                      <a:r>
                        <a:rPr lang="en-GB" dirty="0"/>
                        <a:t>0-4</a:t>
                      </a:r>
                    </a:p>
                  </a:txBody>
                  <a:tcPr/>
                </a:tc>
                <a:tc>
                  <a:txBody>
                    <a:bodyPr/>
                    <a:lstStyle/>
                    <a:p>
                      <a:r>
                        <a:rPr lang="en-GB" dirty="0"/>
                        <a:t>2-2</a:t>
                      </a:r>
                    </a:p>
                  </a:txBody>
                  <a:tcPr/>
                </a:tc>
                <a:tc>
                  <a:txBody>
                    <a:bodyPr/>
                    <a:lstStyle/>
                    <a:p>
                      <a:r>
                        <a:rPr lang="en-GB" dirty="0"/>
                        <a:t>****</a:t>
                      </a:r>
                    </a:p>
                  </a:txBody>
                  <a:tcPr/>
                </a:tc>
                <a:tc>
                  <a:txBody>
                    <a:bodyPr/>
                    <a:lstStyle/>
                    <a:p>
                      <a:r>
                        <a:rPr lang="en-GB" dirty="0"/>
                        <a:t>3½ </a:t>
                      </a:r>
                    </a:p>
                  </a:txBody>
                  <a:tcPr/>
                </a:tc>
                <a:tc>
                  <a:txBody>
                    <a:bodyPr/>
                    <a:lstStyle/>
                    <a:p>
                      <a:r>
                        <a:rPr lang="en-GB" dirty="0"/>
                        <a:t>1</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03710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a:xfrm>
            <a:off x="838200" y="685800"/>
            <a:ext cx="6711696" cy="5586984"/>
          </a:xfrm>
        </p:spPr>
        <p:txBody>
          <a:bodyPr/>
          <a:lstStyle/>
          <a:p>
            <a:pPr marL="0" indent="0">
              <a:buNone/>
            </a:pPr>
            <a:r>
              <a:rPr lang="en-GB" dirty="0"/>
              <a:t>A match between two teams can be decided by board count or board elimination.</a:t>
            </a:r>
          </a:p>
          <a:p>
            <a:pPr marL="0" indent="0">
              <a:buNone/>
            </a:pPr>
            <a:r>
              <a:rPr lang="en-GB" dirty="0"/>
              <a:t>Board Count</a:t>
            </a:r>
          </a:p>
          <a:p>
            <a:pPr marL="0" indent="0">
              <a:buNone/>
            </a:pPr>
            <a:r>
              <a:rPr lang="en-GB" dirty="0"/>
              <a:t>Glasgow has won on boards 1 and 4. Add together = 5</a:t>
            </a:r>
          </a:p>
          <a:p>
            <a:pPr marL="0" indent="0">
              <a:buNone/>
            </a:pPr>
            <a:r>
              <a:rPr lang="en-GB" dirty="0"/>
              <a:t>Durban has won on boards 2 and 6.  Gives total of 8</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Glasgow has the lower total so wins.</a:t>
            </a:r>
          </a:p>
          <a:p>
            <a:pPr marL="0" indent="0">
              <a:buNone/>
            </a:pPr>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Teams results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1083956345"/>
              </p:ext>
            </p:extLst>
          </p:nvPr>
        </p:nvGraphicFramePr>
        <p:xfrm>
          <a:off x="100169" y="2742356"/>
          <a:ext cx="8127999" cy="2966720"/>
        </p:xfrm>
        <a:graphic>
          <a:graphicData uri="http://schemas.openxmlformats.org/drawingml/2006/table">
            <a:tbl>
              <a:tblPr firstRow="1" bandRow="1">
                <a:tableStyleId>{5C22544A-7EE6-4342-B048-85BDC9FD1C3A}</a:tableStyleId>
              </a:tblPr>
              <a:tblGrid>
                <a:gridCol w="3338490">
                  <a:extLst>
                    <a:ext uri="{9D8B030D-6E8A-4147-A177-3AD203B41FA5}">
                      <a16:colId xmlns:a16="http://schemas.microsoft.com/office/drawing/2014/main" val="20000"/>
                    </a:ext>
                  </a:extLst>
                </a:gridCol>
                <a:gridCol w="1390918">
                  <a:extLst>
                    <a:ext uri="{9D8B030D-6E8A-4147-A177-3AD203B41FA5}">
                      <a16:colId xmlns:a16="http://schemas.microsoft.com/office/drawing/2014/main" val="20001"/>
                    </a:ext>
                  </a:extLst>
                </a:gridCol>
                <a:gridCol w="3398591">
                  <a:extLst>
                    <a:ext uri="{9D8B030D-6E8A-4147-A177-3AD203B41FA5}">
                      <a16:colId xmlns:a16="http://schemas.microsoft.com/office/drawing/2014/main" val="20002"/>
                    </a:ext>
                  </a:extLst>
                </a:gridCol>
              </a:tblGrid>
              <a:tr h="370840">
                <a:tc>
                  <a:txBody>
                    <a:bodyPr/>
                    <a:lstStyle/>
                    <a:p>
                      <a:pPr algn="ctr"/>
                      <a:r>
                        <a:rPr lang="en-GB" dirty="0"/>
                        <a:t>Glasgow</a:t>
                      </a:r>
                    </a:p>
                  </a:txBody>
                  <a:tcPr/>
                </a:tc>
                <a:tc>
                  <a:txBody>
                    <a:bodyPr/>
                    <a:lstStyle/>
                    <a:p>
                      <a:pPr algn="ctr"/>
                      <a:r>
                        <a:rPr lang="en-GB" dirty="0"/>
                        <a:t>Result</a:t>
                      </a:r>
                    </a:p>
                  </a:txBody>
                  <a:tcPr/>
                </a:tc>
                <a:tc>
                  <a:txBody>
                    <a:bodyPr/>
                    <a:lstStyle/>
                    <a:p>
                      <a:pPr algn="ctr"/>
                      <a:r>
                        <a:rPr lang="en-GB" dirty="0"/>
                        <a:t>Durban</a:t>
                      </a:r>
                    </a:p>
                  </a:txBody>
                  <a:tcPr/>
                </a:tc>
                <a:extLst>
                  <a:ext uri="{0D108BD9-81ED-4DB2-BD59-A6C34878D82A}">
                    <a16:rowId xmlns:a16="http://schemas.microsoft.com/office/drawing/2014/main" val="10000"/>
                  </a:ext>
                </a:extLst>
              </a:tr>
              <a:tr h="370840">
                <a:tc>
                  <a:txBody>
                    <a:bodyPr/>
                    <a:lstStyle/>
                    <a:p>
                      <a:r>
                        <a:rPr lang="en-GB" dirty="0"/>
                        <a:t>A Green</a:t>
                      </a:r>
                    </a:p>
                  </a:txBody>
                  <a:tcPr/>
                </a:tc>
                <a:tc>
                  <a:txBody>
                    <a:bodyPr/>
                    <a:lstStyle/>
                    <a:p>
                      <a:pPr algn="ctr"/>
                      <a:r>
                        <a:rPr lang="en-GB" dirty="0"/>
                        <a:t>1-0</a:t>
                      </a:r>
                    </a:p>
                  </a:txBody>
                  <a:tcPr/>
                </a:tc>
                <a:tc>
                  <a:txBody>
                    <a:bodyPr/>
                    <a:lstStyle/>
                    <a:p>
                      <a:r>
                        <a:rPr lang="en-GB" dirty="0"/>
                        <a:t>A Dunn</a:t>
                      </a:r>
                    </a:p>
                  </a:txBody>
                  <a:tcPr/>
                </a:tc>
                <a:extLst>
                  <a:ext uri="{0D108BD9-81ED-4DB2-BD59-A6C34878D82A}">
                    <a16:rowId xmlns:a16="http://schemas.microsoft.com/office/drawing/2014/main" val="10001"/>
                  </a:ext>
                </a:extLst>
              </a:tr>
              <a:tr h="370840">
                <a:tc>
                  <a:txBody>
                    <a:bodyPr/>
                    <a:lstStyle/>
                    <a:p>
                      <a:r>
                        <a:rPr lang="en-GB" dirty="0"/>
                        <a:t>B </a:t>
                      </a:r>
                      <a:r>
                        <a:rPr lang="en-GB" dirty="0" err="1"/>
                        <a:t>Gray</a:t>
                      </a:r>
                      <a:endParaRPr lang="en-GB" dirty="0"/>
                    </a:p>
                  </a:txBody>
                  <a:tcPr/>
                </a:tc>
                <a:tc>
                  <a:txBody>
                    <a:bodyPr/>
                    <a:lstStyle/>
                    <a:p>
                      <a:pPr algn="ctr"/>
                      <a:r>
                        <a:rPr lang="en-GB" dirty="0"/>
                        <a:t>0-1</a:t>
                      </a:r>
                    </a:p>
                  </a:txBody>
                  <a:tcPr/>
                </a:tc>
                <a:tc>
                  <a:txBody>
                    <a:bodyPr/>
                    <a:lstStyle/>
                    <a:p>
                      <a:r>
                        <a:rPr lang="en-GB" dirty="0"/>
                        <a:t>B Downs</a:t>
                      </a:r>
                    </a:p>
                  </a:txBody>
                  <a:tcPr/>
                </a:tc>
                <a:extLst>
                  <a:ext uri="{0D108BD9-81ED-4DB2-BD59-A6C34878D82A}">
                    <a16:rowId xmlns:a16="http://schemas.microsoft.com/office/drawing/2014/main" val="10002"/>
                  </a:ext>
                </a:extLst>
              </a:tr>
              <a:tr h="370840">
                <a:tc>
                  <a:txBody>
                    <a:bodyPr/>
                    <a:lstStyle/>
                    <a:p>
                      <a:r>
                        <a:rPr lang="en-GB" dirty="0"/>
                        <a:t>C Gordon</a:t>
                      </a:r>
                    </a:p>
                  </a:txBody>
                  <a:tcPr/>
                </a:tc>
                <a:tc>
                  <a:txBody>
                    <a:bodyPr/>
                    <a:lstStyle/>
                    <a:p>
                      <a:pPr algn="ctr"/>
                      <a:r>
                        <a:rPr lang="en-GB" dirty="0"/>
                        <a:t>½</a:t>
                      </a:r>
                      <a:r>
                        <a:rPr lang="en-GB" baseline="0" dirty="0"/>
                        <a:t>-½ </a:t>
                      </a:r>
                      <a:endParaRPr lang="en-GB" dirty="0"/>
                    </a:p>
                  </a:txBody>
                  <a:tcPr/>
                </a:tc>
                <a:tc>
                  <a:txBody>
                    <a:bodyPr/>
                    <a:lstStyle/>
                    <a:p>
                      <a:r>
                        <a:rPr lang="en-GB" dirty="0"/>
                        <a:t>C Dover</a:t>
                      </a:r>
                    </a:p>
                  </a:txBody>
                  <a:tcPr/>
                </a:tc>
                <a:extLst>
                  <a:ext uri="{0D108BD9-81ED-4DB2-BD59-A6C34878D82A}">
                    <a16:rowId xmlns:a16="http://schemas.microsoft.com/office/drawing/2014/main" val="10003"/>
                  </a:ext>
                </a:extLst>
              </a:tr>
              <a:tr h="370840">
                <a:tc>
                  <a:txBody>
                    <a:bodyPr/>
                    <a:lstStyle/>
                    <a:p>
                      <a:r>
                        <a:rPr lang="en-GB" dirty="0"/>
                        <a:t>D </a:t>
                      </a:r>
                      <a:r>
                        <a:rPr lang="en-GB" dirty="0" err="1"/>
                        <a:t>Gow</a:t>
                      </a:r>
                      <a:endParaRPr lang="en-GB" dirty="0"/>
                    </a:p>
                  </a:txBody>
                  <a:tcPr/>
                </a:tc>
                <a:tc>
                  <a:txBody>
                    <a:bodyPr/>
                    <a:lstStyle/>
                    <a:p>
                      <a:pPr algn="ctr"/>
                      <a:r>
                        <a:rPr lang="en-GB" dirty="0"/>
                        <a:t>1-0</a:t>
                      </a:r>
                    </a:p>
                  </a:txBody>
                  <a:tcPr/>
                </a:tc>
                <a:tc>
                  <a:txBody>
                    <a:bodyPr/>
                    <a:lstStyle/>
                    <a:p>
                      <a:r>
                        <a:rPr lang="en-GB" dirty="0"/>
                        <a:t>D Donald</a:t>
                      </a:r>
                    </a:p>
                  </a:txBody>
                  <a:tcPr/>
                </a:tc>
                <a:extLst>
                  <a:ext uri="{0D108BD9-81ED-4DB2-BD59-A6C34878D82A}">
                    <a16:rowId xmlns:a16="http://schemas.microsoft.com/office/drawing/2014/main" val="10004"/>
                  </a:ext>
                </a:extLst>
              </a:tr>
              <a:tr h="370840">
                <a:tc>
                  <a:txBody>
                    <a:bodyPr/>
                    <a:lstStyle/>
                    <a:p>
                      <a:r>
                        <a:rPr lang="en-GB" dirty="0"/>
                        <a:t>E Glass</a:t>
                      </a:r>
                    </a:p>
                  </a:txBody>
                  <a:tcPr/>
                </a:tc>
                <a:tc>
                  <a:txBody>
                    <a:bodyPr/>
                    <a:lstStyle/>
                    <a:p>
                      <a:pPr algn="ctr"/>
                      <a:r>
                        <a:rPr lang="en-GB" dirty="0"/>
                        <a:t>½</a:t>
                      </a:r>
                      <a:r>
                        <a:rPr lang="en-GB" baseline="0" dirty="0"/>
                        <a:t>-½</a:t>
                      </a:r>
                      <a:endParaRPr lang="en-GB" dirty="0"/>
                    </a:p>
                  </a:txBody>
                  <a:tcPr/>
                </a:tc>
                <a:tc>
                  <a:txBody>
                    <a:bodyPr/>
                    <a:lstStyle/>
                    <a:p>
                      <a:r>
                        <a:rPr lang="en-GB" dirty="0"/>
                        <a:t>E Dixon</a:t>
                      </a:r>
                    </a:p>
                  </a:txBody>
                  <a:tcPr/>
                </a:tc>
                <a:extLst>
                  <a:ext uri="{0D108BD9-81ED-4DB2-BD59-A6C34878D82A}">
                    <a16:rowId xmlns:a16="http://schemas.microsoft.com/office/drawing/2014/main" val="10005"/>
                  </a:ext>
                </a:extLst>
              </a:tr>
              <a:tr h="370840">
                <a:tc>
                  <a:txBody>
                    <a:bodyPr/>
                    <a:lstStyle/>
                    <a:p>
                      <a:r>
                        <a:rPr lang="en-GB" dirty="0"/>
                        <a:t>F </a:t>
                      </a:r>
                      <a:r>
                        <a:rPr lang="en-GB" dirty="0" err="1"/>
                        <a:t>Greig</a:t>
                      </a:r>
                      <a:endParaRPr lang="en-GB" dirty="0"/>
                    </a:p>
                  </a:txBody>
                  <a:tcPr/>
                </a:tc>
                <a:tc>
                  <a:txBody>
                    <a:bodyPr/>
                    <a:lstStyle/>
                    <a:p>
                      <a:pPr algn="ctr"/>
                      <a:r>
                        <a:rPr lang="en-GB" dirty="0"/>
                        <a:t>0-1</a:t>
                      </a:r>
                    </a:p>
                  </a:txBody>
                  <a:tcPr/>
                </a:tc>
                <a:tc>
                  <a:txBody>
                    <a:bodyPr/>
                    <a:lstStyle/>
                    <a:p>
                      <a:r>
                        <a:rPr lang="en-GB" dirty="0"/>
                        <a:t>F Denver</a:t>
                      </a:r>
                    </a:p>
                  </a:txBody>
                  <a:tcPr/>
                </a:tc>
                <a:extLst>
                  <a:ext uri="{0D108BD9-81ED-4DB2-BD59-A6C34878D82A}">
                    <a16:rowId xmlns:a16="http://schemas.microsoft.com/office/drawing/2014/main" val="10006"/>
                  </a:ext>
                </a:extLst>
              </a:tr>
              <a:tr h="370840">
                <a:tc>
                  <a:txBody>
                    <a:bodyPr/>
                    <a:lstStyle/>
                    <a:p>
                      <a:endParaRPr lang="en-GB"/>
                    </a:p>
                  </a:txBody>
                  <a:tcPr/>
                </a:tc>
                <a:tc>
                  <a:txBody>
                    <a:bodyPr/>
                    <a:lstStyle/>
                    <a:p>
                      <a:pPr algn="ctr"/>
                      <a:r>
                        <a:rPr lang="en-GB" dirty="0"/>
                        <a:t>3-3</a:t>
                      </a:r>
                    </a:p>
                  </a:txBody>
                  <a:tcPr/>
                </a:tc>
                <a:tc>
                  <a:txBody>
                    <a:bodyPr/>
                    <a:lstStyle/>
                    <a:p>
                      <a:endParaRPr lang="en-GB"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95629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a:t>Board Elimination</a:t>
            </a:r>
          </a:p>
          <a:p>
            <a:pPr marL="0" indent="0">
              <a:buNone/>
            </a:pPr>
            <a:r>
              <a:rPr lang="en-GB" dirty="0"/>
              <a:t>The bottom board is eliminated (work up if drawn).</a:t>
            </a:r>
          </a:p>
          <a:p>
            <a:pPr marL="0" indent="0">
              <a:buNone/>
            </a:pPr>
            <a:r>
              <a:rPr lang="en-GB" dirty="0"/>
              <a:t>The score now is Glasgow 3-2 Durban.</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Both methods fail if all games are drawn.</a:t>
            </a:r>
          </a:p>
          <a:p>
            <a:pPr marL="0" indent="0">
              <a:buNone/>
            </a:pPr>
            <a:endParaRPr lang="en-GB" dirty="0"/>
          </a:p>
          <a:p>
            <a:pPr marL="0" indent="0">
              <a:buNone/>
            </a:pPr>
            <a:endParaRPr lang="en-GB" dirty="0"/>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Teams results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801392295"/>
              </p:ext>
            </p:extLst>
          </p:nvPr>
        </p:nvGraphicFramePr>
        <p:xfrm>
          <a:off x="138806" y="1956745"/>
          <a:ext cx="8127999" cy="2966720"/>
        </p:xfrm>
        <a:graphic>
          <a:graphicData uri="http://schemas.openxmlformats.org/drawingml/2006/table">
            <a:tbl>
              <a:tblPr firstRow="1" bandRow="1">
                <a:tableStyleId>{5C22544A-7EE6-4342-B048-85BDC9FD1C3A}</a:tableStyleId>
              </a:tblPr>
              <a:tblGrid>
                <a:gridCol w="3338490">
                  <a:extLst>
                    <a:ext uri="{9D8B030D-6E8A-4147-A177-3AD203B41FA5}">
                      <a16:colId xmlns:a16="http://schemas.microsoft.com/office/drawing/2014/main" val="20000"/>
                    </a:ext>
                  </a:extLst>
                </a:gridCol>
                <a:gridCol w="1390918">
                  <a:extLst>
                    <a:ext uri="{9D8B030D-6E8A-4147-A177-3AD203B41FA5}">
                      <a16:colId xmlns:a16="http://schemas.microsoft.com/office/drawing/2014/main" val="20001"/>
                    </a:ext>
                  </a:extLst>
                </a:gridCol>
                <a:gridCol w="3398591">
                  <a:extLst>
                    <a:ext uri="{9D8B030D-6E8A-4147-A177-3AD203B41FA5}">
                      <a16:colId xmlns:a16="http://schemas.microsoft.com/office/drawing/2014/main" val="20002"/>
                    </a:ext>
                  </a:extLst>
                </a:gridCol>
              </a:tblGrid>
              <a:tr h="370840">
                <a:tc>
                  <a:txBody>
                    <a:bodyPr/>
                    <a:lstStyle/>
                    <a:p>
                      <a:pPr algn="ctr"/>
                      <a:r>
                        <a:rPr lang="en-GB" dirty="0"/>
                        <a:t>Glasgow</a:t>
                      </a:r>
                    </a:p>
                  </a:txBody>
                  <a:tcPr/>
                </a:tc>
                <a:tc>
                  <a:txBody>
                    <a:bodyPr/>
                    <a:lstStyle/>
                    <a:p>
                      <a:pPr algn="ctr"/>
                      <a:r>
                        <a:rPr lang="en-GB" dirty="0"/>
                        <a:t>Result</a:t>
                      </a:r>
                    </a:p>
                  </a:txBody>
                  <a:tcPr/>
                </a:tc>
                <a:tc>
                  <a:txBody>
                    <a:bodyPr/>
                    <a:lstStyle/>
                    <a:p>
                      <a:pPr algn="ctr"/>
                      <a:r>
                        <a:rPr lang="en-GB" dirty="0"/>
                        <a:t>Durban</a:t>
                      </a:r>
                    </a:p>
                  </a:txBody>
                  <a:tcPr/>
                </a:tc>
                <a:extLst>
                  <a:ext uri="{0D108BD9-81ED-4DB2-BD59-A6C34878D82A}">
                    <a16:rowId xmlns:a16="http://schemas.microsoft.com/office/drawing/2014/main" val="10000"/>
                  </a:ext>
                </a:extLst>
              </a:tr>
              <a:tr h="370840">
                <a:tc>
                  <a:txBody>
                    <a:bodyPr/>
                    <a:lstStyle/>
                    <a:p>
                      <a:r>
                        <a:rPr lang="en-GB" dirty="0"/>
                        <a:t>A Green</a:t>
                      </a:r>
                    </a:p>
                  </a:txBody>
                  <a:tcPr/>
                </a:tc>
                <a:tc>
                  <a:txBody>
                    <a:bodyPr/>
                    <a:lstStyle/>
                    <a:p>
                      <a:pPr algn="ctr"/>
                      <a:r>
                        <a:rPr lang="en-GB" dirty="0"/>
                        <a:t>1-0</a:t>
                      </a:r>
                    </a:p>
                  </a:txBody>
                  <a:tcPr/>
                </a:tc>
                <a:tc>
                  <a:txBody>
                    <a:bodyPr/>
                    <a:lstStyle/>
                    <a:p>
                      <a:r>
                        <a:rPr lang="en-GB" dirty="0"/>
                        <a:t>A Dunn</a:t>
                      </a:r>
                    </a:p>
                  </a:txBody>
                  <a:tcPr/>
                </a:tc>
                <a:extLst>
                  <a:ext uri="{0D108BD9-81ED-4DB2-BD59-A6C34878D82A}">
                    <a16:rowId xmlns:a16="http://schemas.microsoft.com/office/drawing/2014/main" val="10001"/>
                  </a:ext>
                </a:extLst>
              </a:tr>
              <a:tr h="370840">
                <a:tc>
                  <a:txBody>
                    <a:bodyPr/>
                    <a:lstStyle/>
                    <a:p>
                      <a:r>
                        <a:rPr lang="en-GB" dirty="0"/>
                        <a:t>B </a:t>
                      </a:r>
                      <a:r>
                        <a:rPr lang="en-GB" dirty="0" err="1"/>
                        <a:t>Gray</a:t>
                      </a:r>
                      <a:endParaRPr lang="en-GB" dirty="0"/>
                    </a:p>
                  </a:txBody>
                  <a:tcPr/>
                </a:tc>
                <a:tc>
                  <a:txBody>
                    <a:bodyPr/>
                    <a:lstStyle/>
                    <a:p>
                      <a:pPr algn="ctr"/>
                      <a:r>
                        <a:rPr lang="en-GB" dirty="0"/>
                        <a:t>0-1</a:t>
                      </a:r>
                    </a:p>
                  </a:txBody>
                  <a:tcPr/>
                </a:tc>
                <a:tc>
                  <a:txBody>
                    <a:bodyPr/>
                    <a:lstStyle/>
                    <a:p>
                      <a:r>
                        <a:rPr lang="en-GB" dirty="0"/>
                        <a:t>B Downs</a:t>
                      </a:r>
                    </a:p>
                  </a:txBody>
                  <a:tcPr/>
                </a:tc>
                <a:extLst>
                  <a:ext uri="{0D108BD9-81ED-4DB2-BD59-A6C34878D82A}">
                    <a16:rowId xmlns:a16="http://schemas.microsoft.com/office/drawing/2014/main" val="10002"/>
                  </a:ext>
                </a:extLst>
              </a:tr>
              <a:tr h="370840">
                <a:tc>
                  <a:txBody>
                    <a:bodyPr/>
                    <a:lstStyle/>
                    <a:p>
                      <a:r>
                        <a:rPr lang="en-GB" dirty="0"/>
                        <a:t>C Gordon</a:t>
                      </a:r>
                    </a:p>
                  </a:txBody>
                  <a:tcPr/>
                </a:tc>
                <a:tc>
                  <a:txBody>
                    <a:bodyPr/>
                    <a:lstStyle/>
                    <a:p>
                      <a:pPr algn="ctr"/>
                      <a:r>
                        <a:rPr lang="en-GB" dirty="0"/>
                        <a:t>½</a:t>
                      </a:r>
                      <a:r>
                        <a:rPr lang="en-GB" baseline="0" dirty="0"/>
                        <a:t>-½ </a:t>
                      </a:r>
                      <a:endParaRPr lang="en-GB" dirty="0"/>
                    </a:p>
                  </a:txBody>
                  <a:tcPr/>
                </a:tc>
                <a:tc>
                  <a:txBody>
                    <a:bodyPr/>
                    <a:lstStyle/>
                    <a:p>
                      <a:r>
                        <a:rPr lang="en-GB" dirty="0"/>
                        <a:t>C Dover</a:t>
                      </a:r>
                    </a:p>
                  </a:txBody>
                  <a:tcPr/>
                </a:tc>
                <a:extLst>
                  <a:ext uri="{0D108BD9-81ED-4DB2-BD59-A6C34878D82A}">
                    <a16:rowId xmlns:a16="http://schemas.microsoft.com/office/drawing/2014/main" val="10003"/>
                  </a:ext>
                </a:extLst>
              </a:tr>
              <a:tr h="370840">
                <a:tc>
                  <a:txBody>
                    <a:bodyPr/>
                    <a:lstStyle/>
                    <a:p>
                      <a:r>
                        <a:rPr lang="en-GB" dirty="0"/>
                        <a:t>D </a:t>
                      </a:r>
                      <a:r>
                        <a:rPr lang="en-GB" dirty="0" err="1"/>
                        <a:t>Gow</a:t>
                      </a:r>
                      <a:endParaRPr lang="en-GB" dirty="0"/>
                    </a:p>
                  </a:txBody>
                  <a:tcPr/>
                </a:tc>
                <a:tc>
                  <a:txBody>
                    <a:bodyPr/>
                    <a:lstStyle/>
                    <a:p>
                      <a:pPr algn="ctr"/>
                      <a:r>
                        <a:rPr lang="en-GB" dirty="0"/>
                        <a:t>1-0</a:t>
                      </a:r>
                    </a:p>
                  </a:txBody>
                  <a:tcPr/>
                </a:tc>
                <a:tc>
                  <a:txBody>
                    <a:bodyPr/>
                    <a:lstStyle/>
                    <a:p>
                      <a:r>
                        <a:rPr lang="en-GB" dirty="0"/>
                        <a:t>D Donald</a:t>
                      </a:r>
                    </a:p>
                  </a:txBody>
                  <a:tcPr/>
                </a:tc>
                <a:extLst>
                  <a:ext uri="{0D108BD9-81ED-4DB2-BD59-A6C34878D82A}">
                    <a16:rowId xmlns:a16="http://schemas.microsoft.com/office/drawing/2014/main" val="10004"/>
                  </a:ext>
                </a:extLst>
              </a:tr>
              <a:tr h="370840">
                <a:tc>
                  <a:txBody>
                    <a:bodyPr/>
                    <a:lstStyle/>
                    <a:p>
                      <a:r>
                        <a:rPr lang="en-GB" dirty="0"/>
                        <a:t>E Glass</a:t>
                      </a:r>
                    </a:p>
                  </a:txBody>
                  <a:tcPr/>
                </a:tc>
                <a:tc>
                  <a:txBody>
                    <a:bodyPr/>
                    <a:lstStyle/>
                    <a:p>
                      <a:pPr algn="ctr"/>
                      <a:r>
                        <a:rPr lang="en-GB" dirty="0"/>
                        <a:t>½</a:t>
                      </a:r>
                      <a:r>
                        <a:rPr lang="en-GB" baseline="0" dirty="0"/>
                        <a:t>-½</a:t>
                      </a:r>
                      <a:endParaRPr lang="en-GB" dirty="0"/>
                    </a:p>
                  </a:txBody>
                  <a:tcPr/>
                </a:tc>
                <a:tc>
                  <a:txBody>
                    <a:bodyPr/>
                    <a:lstStyle/>
                    <a:p>
                      <a:r>
                        <a:rPr lang="en-GB" dirty="0"/>
                        <a:t>E Dixon</a:t>
                      </a:r>
                    </a:p>
                  </a:txBody>
                  <a:tcPr/>
                </a:tc>
                <a:extLst>
                  <a:ext uri="{0D108BD9-81ED-4DB2-BD59-A6C34878D82A}">
                    <a16:rowId xmlns:a16="http://schemas.microsoft.com/office/drawing/2014/main" val="10005"/>
                  </a:ext>
                </a:extLst>
              </a:tr>
              <a:tr h="370840">
                <a:tc>
                  <a:txBody>
                    <a:bodyPr/>
                    <a:lstStyle/>
                    <a:p>
                      <a:r>
                        <a:rPr lang="en-GB" dirty="0"/>
                        <a:t>F </a:t>
                      </a:r>
                      <a:r>
                        <a:rPr lang="en-GB" dirty="0" err="1"/>
                        <a:t>Greig</a:t>
                      </a:r>
                      <a:endParaRPr lang="en-GB" dirty="0"/>
                    </a:p>
                  </a:txBody>
                  <a:tcPr/>
                </a:tc>
                <a:tc>
                  <a:txBody>
                    <a:bodyPr/>
                    <a:lstStyle/>
                    <a:p>
                      <a:pPr algn="ctr"/>
                      <a:r>
                        <a:rPr lang="en-GB" dirty="0"/>
                        <a:t>0-1</a:t>
                      </a:r>
                    </a:p>
                  </a:txBody>
                  <a:tcPr/>
                </a:tc>
                <a:tc>
                  <a:txBody>
                    <a:bodyPr/>
                    <a:lstStyle/>
                    <a:p>
                      <a:r>
                        <a:rPr lang="en-GB" dirty="0"/>
                        <a:t>F Denver</a:t>
                      </a:r>
                    </a:p>
                  </a:txBody>
                  <a:tcPr/>
                </a:tc>
                <a:extLst>
                  <a:ext uri="{0D108BD9-81ED-4DB2-BD59-A6C34878D82A}">
                    <a16:rowId xmlns:a16="http://schemas.microsoft.com/office/drawing/2014/main" val="10006"/>
                  </a:ext>
                </a:extLst>
              </a:tr>
              <a:tr h="370840">
                <a:tc>
                  <a:txBody>
                    <a:bodyPr/>
                    <a:lstStyle/>
                    <a:p>
                      <a:endParaRPr lang="en-GB"/>
                    </a:p>
                  </a:txBody>
                  <a:tcPr/>
                </a:tc>
                <a:tc>
                  <a:txBody>
                    <a:bodyPr/>
                    <a:lstStyle/>
                    <a:p>
                      <a:pPr algn="ctr"/>
                      <a:r>
                        <a:rPr lang="en-GB" dirty="0"/>
                        <a:t>3-3</a:t>
                      </a:r>
                    </a:p>
                  </a:txBody>
                  <a:tcPr/>
                </a:tc>
                <a:tc>
                  <a:txBody>
                    <a:bodyPr/>
                    <a:lstStyle/>
                    <a:p>
                      <a:endParaRPr lang="en-GB"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8097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Tie Breaks</a:t>
            </a:r>
            <a:br>
              <a:rPr lang="en-GB" dirty="0"/>
            </a:br>
            <a:endParaRPr lang="en-GB" dirty="0"/>
          </a:p>
        </p:txBody>
      </p:sp>
      <p:sp>
        <p:nvSpPr>
          <p:cNvPr id="3" name="Content Placeholder 2"/>
          <p:cNvSpPr>
            <a:spLocks noGrp="1"/>
          </p:cNvSpPr>
          <p:nvPr>
            <p:ph idx="1"/>
          </p:nvPr>
        </p:nvSpPr>
        <p:spPr>
          <a:xfrm>
            <a:off x="838200" y="685799"/>
            <a:ext cx="6711696" cy="5341513"/>
          </a:xfrm>
        </p:spPr>
        <p:txBody>
          <a:bodyPr>
            <a:normAutofit/>
          </a:bodyPr>
          <a:lstStyle/>
          <a:p>
            <a:pPr marL="0" indent="0">
              <a:buNone/>
            </a:pPr>
            <a:r>
              <a:rPr lang="en-GB" dirty="0" err="1"/>
              <a:t>Bucholtz</a:t>
            </a:r>
            <a:r>
              <a:rPr lang="en-GB" dirty="0"/>
              <a:t> (Sum of Opponents’ Scores)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sz="1600" dirty="0"/>
              <a:t>Consider the </a:t>
            </a:r>
            <a:r>
              <a:rPr lang="en-GB" sz="1600" dirty="0" err="1"/>
              <a:t>Bucholtz</a:t>
            </a:r>
            <a:r>
              <a:rPr lang="en-GB" sz="1600" dirty="0"/>
              <a:t> score of Murad Abdulla.</a:t>
            </a:r>
          </a:p>
          <a:p>
            <a:pPr marL="0" indent="0">
              <a:buNone/>
            </a:pPr>
            <a:r>
              <a:rPr lang="en-GB" sz="1600" dirty="0"/>
              <a:t>He played pins 13, 11 2, 3 and 1 who scored:</a:t>
            </a:r>
          </a:p>
          <a:p>
            <a:pPr marL="0" indent="0">
              <a:buNone/>
            </a:pPr>
            <a:endParaRPr lang="en-GB" sz="1400" dirty="0"/>
          </a:p>
          <a:p>
            <a:pPr marL="0" indent="0">
              <a:buNone/>
            </a:pPr>
            <a:endParaRPr lang="en-GB" dirty="0"/>
          </a:p>
          <a:p>
            <a:pPr marL="0" indent="0">
              <a:buNone/>
            </a:pPr>
            <a:r>
              <a:rPr lang="en-GB" sz="1600" dirty="0"/>
              <a:t>There can be variations such as Cut 1 where the lowest score is removed for each player or Median </a:t>
            </a:r>
            <a:r>
              <a:rPr lang="en-GB" sz="1600" dirty="0" err="1"/>
              <a:t>Bucholtz</a:t>
            </a:r>
            <a:r>
              <a:rPr lang="en-GB" sz="1600" dirty="0"/>
              <a:t> where the highest and lowest are removed.</a:t>
            </a:r>
          </a:p>
          <a:p>
            <a:pPr marL="0" indent="0">
              <a:buNone/>
            </a:pPr>
            <a:endParaRPr lang="en-GB" dirty="0"/>
          </a:p>
        </p:txBody>
      </p:sp>
      <p:sp>
        <p:nvSpPr>
          <p:cNvPr id="4" name="Text Placeholder 3"/>
          <p:cNvSpPr>
            <a:spLocks noGrp="1"/>
          </p:cNvSpPr>
          <p:nvPr>
            <p:ph type="body" sz="half" idx="2"/>
          </p:nvPr>
        </p:nvSpPr>
        <p:spPr/>
        <p:txBody>
          <a:bodyPr/>
          <a:lstStyle/>
          <a:p>
            <a:r>
              <a:rPr lang="en-GB" dirty="0"/>
              <a:t>Tie Break Systems using results of opponents</a:t>
            </a:r>
          </a:p>
        </p:txBody>
      </p:sp>
      <p:sp>
        <p:nvSpPr>
          <p:cNvPr id="5" name="Footer Placeholder 4"/>
          <p:cNvSpPr>
            <a:spLocks noGrp="1"/>
          </p:cNvSpPr>
          <p:nvPr>
            <p:ph type="ftr" sz="quarter" idx="11"/>
          </p:nvPr>
        </p:nvSpPr>
        <p:spPr/>
        <p:txBody>
          <a:bodyPr/>
          <a:lstStyle/>
          <a:p>
            <a:r>
              <a:rPr lang="en-US"/>
              <a:t>FIDE Arbiters Seminar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340" y="3195828"/>
            <a:ext cx="1905000" cy="1270000"/>
          </a:xfrm>
          <a:prstGeom prst="rect">
            <a:avLst/>
          </a:prstGeom>
        </p:spPr>
      </p:pic>
      <p:pic>
        <p:nvPicPr>
          <p:cNvPr id="7" name="Picture 6"/>
          <p:cNvPicPr>
            <a:picLocks noChangeAspect="1"/>
          </p:cNvPicPr>
          <p:nvPr/>
        </p:nvPicPr>
        <p:blipFill>
          <a:blip r:embed="rId3"/>
          <a:stretch>
            <a:fillRect/>
          </a:stretch>
        </p:blipFill>
        <p:spPr>
          <a:xfrm>
            <a:off x="801053" y="1189672"/>
            <a:ext cx="5381625" cy="2466975"/>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168588394"/>
              </p:ext>
            </p:extLst>
          </p:nvPr>
        </p:nvGraphicFramePr>
        <p:xfrm>
          <a:off x="130047" y="4385532"/>
          <a:ext cx="8128001" cy="73660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20000"/>
                    </a:ext>
                  </a:extLst>
                </a:gridCol>
                <a:gridCol w="1161143">
                  <a:extLst>
                    <a:ext uri="{9D8B030D-6E8A-4147-A177-3AD203B41FA5}">
                      <a16:colId xmlns:a16="http://schemas.microsoft.com/office/drawing/2014/main" val="20001"/>
                    </a:ext>
                  </a:extLst>
                </a:gridCol>
                <a:gridCol w="1161143">
                  <a:extLst>
                    <a:ext uri="{9D8B030D-6E8A-4147-A177-3AD203B41FA5}">
                      <a16:colId xmlns:a16="http://schemas.microsoft.com/office/drawing/2014/main" val="20002"/>
                    </a:ext>
                  </a:extLst>
                </a:gridCol>
                <a:gridCol w="1161143">
                  <a:extLst>
                    <a:ext uri="{9D8B030D-6E8A-4147-A177-3AD203B41FA5}">
                      <a16:colId xmlns:a16="http://schemas.microsoft.com/office/drawing/2014/main" val="20003"/>
                    </a:ext>
                  </a:extLst>
                </a:gridCol>
                <a:gridCol w="1161143">
                  <a:extLst>
                    <a:ext uri="{9D8B030D-6E8A-4147-A177-3AD203B41FA5}">
                      <a16:colId xmlns:a16="http://schemas.microsoft.com/office/drawing/2014/main" val="20004"/>
                    </a:ext>
                  </a:extLst>
                </a:gridCol>
                <a:gridCol w="1161143">
                  <a:extLst>
                    <a:ext uri="{9D8B030D-6E8A-4147-A177-3AD203B41FA5}">
                      <a16:colId xmlns:a16="http://schemas.microsoft.com/office/drawing/2014/main" val="20005"/>
                    </a:ext>
                  </a:extLst>
                </a:gridCol>
                <a:gridCol w="1161143">
                  <a:extLst>
                    <a:ext uri="{9D8B030D-6E8A-4147-A177-3AD203B41FA5}">
                      <a16:colId xmlns:a16="http://schemas.microsoft.com/office/drawing/2014/main" val="20006"/>
                    </a:ext>
                  </a:extLst>
                </a:gridCol>
              </a:tblGrid>
              <a:tr h="0">
                <a:tc>
                  <a:txBody>
                    <a:bodyPr/>
                    <a:lstStyle/>
                    <a:p>
                      <a:r>
                        <a:rPr lang="en-GB" dirty="0"/>
                        <a:t>Pin</a:t>
                      </a:r>
                    </a:p>
                  </a:txBody>
                  <a:tcPr/>
                </a:tc>
                <a:tc>
                  <a:txBody>
                    <a:bodyPr/>
                    <a:lstStyle/>
                    <a:p>
                      <a:r>
                        <a:rPr lang="en-GB" dirty="0"/>
                        <a:t>1</a:t>
                      </a:r>
                    </a:p>
                  </a:txBody>
                  <a:tcPr/>
                </a:tc>
                <a:tc>
                  <a:txBody>
                    <a:bodyPr/>
                    <a:lstStyle/>
                    <a:p>
                      <a:r>
                        <a:rPr lang="en-GB" dirty="0"/>
                        <a:t>2</a:t>
                      </a:r>
                    </a:p>
                  </a:txBody>
                  <a:tcPr/>
                </a:tc>
                <a:tc>
                  <a:txBody>
                    <a:bodyPr/>
                    <a:lstStyle/>
                    <a:p>
                      <a:r>
                        <a:rPr lang="en-GB" dirty="0"/>
                        <a:t>3</a:t>
                      </a:r>
                    </a:p>
                  </a:txBody>
                  <a:tcPr/>
                </a:tc>
                <a:tc>
                  <a:txBody>
                    <a:bodyPr/>
                    <a:lstStyle/>
                    <a:p>
                      <a:r>
                        <a:rPr lang="en-GB" dirty="0"/>
                        <a:t>11</a:t>
                      </a:r>
                    </a:p>
                  </a:txBody>
                  <a:tcPr/>
                </a:tc>
                <a:tc>
                  <a:txBody>
                    <a:bodyPr/>
                    <a:lstStyle/>
                    <a:p>
                      <a:r>
                        <a:rPr lang="en-GB" dirty="0"/>
                        <a:t>13</a:t>
                      </a:r>
                    </a:p>
                  </a:txBody>
                  <a:tcPr/>
                </a:tc>
                <a:tc>
                  <a:txBody>
                    <a:bodyPr/>
                    <a:lstStyle/>
                    <a:p>
                      <a:r>
                        <a:rPr lang="en-GB" dirty="0"/>
                        <a:t>Total</a:t>
                      </a:r>
                    </a:p>
                  </a:txBody>
                  <a:tcPr/>
                </a:tc>
                <a:extLst>
                  <a:ext uri="{0D108BD9-81ED-4DB2-BD59-A6C34878D82A}">
                    <a16:rowId xmlns:a16="http://schemas.microsoft.com/office/drawing/2014/main" val="10000"/>
                  </a:ext>
                </a:extLst>
              </a:tr>
              <a:tr h="370840">
                <a:tc>
                  <a:txBody>
                    <a:bodyPr/>
                    <a:lstStyle/>
                    <a:p>
                      <a:r>
                        <a:rPr lang="en-GB" dirty="0"/>
                        <a:t>Score</a:t>
                      </a:r>
                    </a:p>
                  </a:txBody>
                  <a:tcPr/>
                </a:tc>
                <a:tc>
                  <a:txBody>
                    <a:bodyPr/>
                    <a:lstStyle/>
                    <a:p>
                      <a:r>
                        <a:rPr lang="en-GB" dirty="0"/>
                        <a:t>4</a:t>
                      </a:r>
                    </a:p>
                  </a:txBody>
                  <a:tcPr/>
                </a:tc>
                <a:tc>
                  <a:txBody>
                    <a:bodyPr/>
                    <a:lstStyle/>
                    <a:p>
                      <a:r>
                        <a:rPr lang="en-GB" dirty="0"/>
                        <a:t>3</a:t>
                      </a:r>
                    </a:p>
                  </a:txBody>
                  <a:tcPr/>
                </a:tc>
                <a:tc>
                  <a:txBody>
                    <a:bodyPr/>
                    <a:lstStyle/>
                    <a:p>
                      <a:r>
                        <a:rPr lang="en-GB" dirty="0"/>
                        <a:t>3½ </a:t>
                      </a:r>
                    </a:p>
                  </a:txBody>
                  <a:tcPr/>
                </a:tc>
                <a:tc>
                  <a:txBody>
                    <a:bodyPr/>
                    <a:lstStyle/>
                    <a:p>
                      <a:r>
                        <a:rPr lang="en-GB" dirty="0"/>
                        <a:t>2½ </a:t>
                      </a:r>
                    </a:p>
                  </a:txBody>
                  <a:tcPr/>
                </a:tc>
                <a:tc>
                  <a:txBody>
                    <a:bodyPr/>
                    <a:lstStyle/>
                    <a:p>
                      <a:r>
                        <a:rPr lang="en-GB" dirty="0"/>
                        <a:t>1½ </a:t>
                      </a:r>
                    </a:p>
                  </a:txBody>
                  <a:tcPr/>
                </a:tc>
                <a:tc>
                  <a:txBody>
                    <a:bodyPr/>
                    <a:lstStyle/>
                    <a:p>
                      <a:r>
                        <a:rPr lang="en-GB" dirty="0"/>
                        <a:t>14½ </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72433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TC103090434[[fn=Wood Type]]</Template>
  <TotalTime>7749</TotalTime>
  <Words>1763</Words>
  <Application>Microsoft Office PowerPoint</Application>
  <PresentationFormat>Widescreen</PresentationFormat>
  <Paragraphs>683</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Rockwell</vt:lpstr>
      <vt:lpstr>Rockwell Condensed</vt:lpstr>
      <vt:lpstr>Wingdings</vt:lpstr>
      <vt:lpstr>Wood Type</vt:lpstr>
      <vt:lpstr>Tie-Breaks</vt:lpstr>
      <vt:lpstr>Tie Breaks </vt:lpstr>
      <vt:lpstr>Tie Breaks </vt:lpstr>
      <vt:lpstr>Tie Breaks </vt:lpstr>
      <vt:lpstr>Tie Breaks </vt:lpstr>
      <vt:lpstr>Tie Breaks </vt:lpstr>
      <vt:lpstr>Tie Breaks </vt:lpstr>
      <vt:lpstr>Tie Breaks </vt:lpstr>
      <vt:lpstr>Tie Breaks </vt:lpstr>
      <vt:lpstr>Tie Breaks </vt:lpstr>
      <vt:lpstr>Tie Breaks </vt:lpstr>
      <vt:lpstr>Tie Breaks </vt:lpstr>
      <vt:lpstr>Tie Breaks </vt:lpstr>
      <vt:lpstr>Tie Breaks</vt:lpstr>
      <vt:lpstr>Tie Breaks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Tie-Breaks</dc:title>
  <dc:creator>Alex McFarlane</dc:creator>
  <cp:lastModifiedBy>Alex McFarlane</cp:lastModifiedBy>
  <cp:revision>56</cp:revision>
  <cp:lastPrinted>2016-01-29T16:53:38Z</cp:lastPrinted>
  <dcterms:created xsi:type="dcterms:W3CDTF">2014-08-19T16:03:23Z</dcterms:created>
  <dcterms:modified xsi:type="dcterms:W3CDTF">2017-12-29T15:05:21Z</dcterms:modified>
</cp:coreProperties>
</file>