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5" r:id="rId11"/>
    <p:sldId id="267" r:id="rId12"/>
    <p:sldId id="264" r:id="rId13"/>
    <p:sldId id="268" r:id="rId14"/>
  </p:sldIdLst>
  <p:sldSz cx="12192000" cy="6858000"/>
  <p:notesSz cx="9929813" cy="67849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764" cy="339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726" y="0"/>
            <a:ext cx="4302764" cy="339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C8E61-FC0F-4142-B5F7-647A76DA0436}" type="datetimeFigureOut">
              <a:rPr lang="en-US" smtClean="0"/>
              <a:t>12/29/2017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44370"/>
            <a:ext cx="4302764" cy="339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726" y="6444370"/>
            <a:ext cx="4302764" cy="339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66DAE-06A8-40B1-8DB9-F2A4C71714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9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919" cy="340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596" y="0"/>
            <a:ext cx="4302919" cy="340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799C1-5B15-4F0D-A1AE-C761129D43FC}" type="datetimeFigureOut">
              <a:rPr lang="en-GB" smtClean="0"/>
              <a:t>29/12/2017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8938" y="847725"/>
            <a:ext cx="4071937" cy="2290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982" y="3265269"/>
            <a:ext cx="7943850" cy="2671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44550"/>
            <a:ext cx="4302919" cy="340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596" y="6444550"/>
            <a:ext cx="4302919" cy="340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4FDD3D-84F7-4F9A-B8E7-034D953B10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843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4FDD3D-84F7-4F9A-B8E7-034D953B10D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477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1FFCD-AD34-47F7-9EB9-A7B1808E91FB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8532F-BF5B-416C-81F4-93C045305D50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7B386658-B0B7-48D9-8721-95DD66D032CA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31CFF-47CF-4892-8A7B-1E99F4F7591F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EE3AF5-F505-488B-A915-16C1AE4647DE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FIDE Arbiter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25E4A-44E8-40A0-AA25-8945A296D4F4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FA4A6-8C9F-498A-ACE3-025BF35858E4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94DD7-3125-40B9-BFF9-ECAF0662D75A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3516-2E85-48B4-909E-083E3E072071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238CD-72D3-4BBA-B8E6-F6E2796C5FD5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C442-2657-416A-94B3-BB381E83EB6C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E1833C1E-6074-4CD9-8132-EC4AF52D268A}" type="datetime1">
              <a:rPr lang="en-US" smtClean="0"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/>
              <a:t>FIDE Arbiter Seminar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Tournaments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Different types of Tournament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9901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Tournaments - Equipment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Clocks dealt with in their own section</a:t>
            </a:r>
          </a:p>
          <a:p>
            <a:r>
              <a:rPr lang="en-GB" sz="2400" dirty="0"/>
              <a:t>Pieces made of wood or plastic (or similar)</a:t>
            </a:r>
          </a:p>
          <a:p>
            <a:r>
              <a:rPr lang="en-GB" sz="2400" dirty="0"/>
              <a:t>King’s height about 9.5cm – base should be 40-50% of height, other pieces proportionate</a:t>
            </a:r>
          </a:p>
          <a:p>
            <a:r>
              <a:rPr lang="en-GB" sz="2400" dirty="0"/>
              <a:t>The weight of the pieces should be suitable for comfortable lifting and stability.</a:t>
            </a:r>
          </a:p>
          <a:p>
            <a:r>
              <a:rPr lang="en-GB" sz="2400" dirty="0"/>
              <a:t>Staunton pattern recommended for FIDE events</a:t>
            </a:r>
          </a:p>
          <a:p>
            <a:r>
              <a:rPr lang="en-GB" sz="2400" dirty="0"/>
              <a:t>Dark pieces should be black or brown (or dark shades of these colours).  The light pieces should be white, cream or other light colour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624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Tournaments - Equipment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sz="2400" dirty="0"/>
              <a:t>Boards should be wood or rigid plastic or card.  Stone is also permitted.</a:t>
            </a:r>
          </a:p>
          <a:p>
            <a:r>
              <a:rPr lang="en-GB" sz="2400" dirty="0"/>
              <a:t>The squares should be of contrasting colours  Combinations of colours such as brown, green or light tan and white etc.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836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Tournaments – Disputes and Appeals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When there is a dispute the Chief Arbiter or Chief Organiser should try to resolve the situation.</a:t>
            </a:r>
          </a:p>
          <a:p>
            <a:r>
              <a:rPr lang="en-GB" dirty="0"/>
              <a:t>In all FIDE rated events there should be an Appeals Committee (AC).  This can be appointed or elected and should be done before the start of play.</a:t>
            </a:r>
          </a:p>
          <a:p>
            <a:r>
              <a:rPr lang="en-GB" dirty="0"/>
              <a:t>Recommended composition is a Chair, two members and two reserve members  (ideally from different federations).</a:t>
            </a:r>
          </a:p>
          <a:p>
            <a:r>
              <a:rPr lang="en-GB" dirty="0"/>
              <a:t>No member of the AC should have previously been involved in the dispute.</a:t>
            </a:r>
          </a:p>
          <a:p>
            <a:r>
              <a:rPr lang="en-GB" dirty="0"/>
              <a:t>The AC should have an odd number.</a:t>
            </a:r>
          </a:p>
          <a:p>
            <a:r>
              <a:rPr lang="en-GB" dirty="0"/>
              <a:t>No-one on the AC should be under 21.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399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Tournaments – Disputes and Appeals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Player may appeal against decision made by Arbiter or Organiser</a:t>
            </a:r>
          </a:p>
          <a:p>
            <a:r>
              <a:rPr lang="en-GB" dirty="0"/>
              <a:t>The appeal should be accompanied by appropriate fee</a:t>
            </a:r>
          </a:p>
          <a:p>
            <a:r>
              <a:rPr lang="en-GB" dirty="0"/>
              <a:t>The appeal should be in writing</a:t>
            </a:r>
          </a:p>
          <a:p>
            <a:r>
              <a:rPr lang="en-GB" dirty="0"/>
              <a:t>The appeal should be made within a specified time period</a:t>
            </a:r>
          </a:p>
          <a:p>
            <a:r>
              <a:rPr lang="en-GB" dirty="0"/>
              <a:t>(Fee and Time Period set in advance)</a:t>
            </a:r>
          </a:p>
          <a:p>
            <a:r>
              <a:rPr lang="en-GB" dirty="0"/>
              <a:t>Decision of AC shall be final</a:t>
            </a:r>
          </a:p>
          <a:p>
            <a:r>
              <a:rPr lang="en-GB" dirty="0"/>
              <a:t>Fee returned if appeal is successful</a:t>
            </a:r>
          </a:p>
          <a:p>
            <a:r>
              <a:rPr lang="en-GB" dirty="0"/>
              <a:t>Fee may be returned if an unsuccessful appeal is </a:t>
            </a:r>
            <a:r>
              <a:rPr lang="en-GB"/>
              <a:t>considered reasonable.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816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Tournaments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Round Robin</a:t>
            </a:r>
          </a:p>
          <a:p>
            <a:r>
              <a:rPr lang="en-GB" sz="3600" dirty="0"/>
              <a:t>Knock-out</a:t>
            </a:r>
          </a:p>
          <a:p>
            <a:r>
              <a:rPr lang="en-GB" sz="3600" dirty="0"/>
              <a:t>Matches</a:t>
            </a:r>
          </a:p>
          <a:p>
            <a:r>
              <a:rPr lang="en-GB" sz="3600" dirty="0" err="1"/>
              <a:t>Scheveningen</a:t>
            </a:r>
            <a:r>
              <a:rPr lang="en-GB" sz="3600" dirty="0"/>
              <a:t> System</a:t>
            </a:r>
          </a:p>
          <a:p>
            <a:r>
              <a:rPr lang="en-GB" sz="3600" dirty="0"/>
              <a:t>Swiss System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490" y="4410601"/>
            <a:ext cx="1769364" cy="153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590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Tournaments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Round Robin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/>
              <a:t>Used for some of the top events.</a:t>
            </a:r>
          </a:p>
          <a:p>
            <a:pPr marL="0" indent="0">
              <a:buNone/>
            </a:pPr>
            <a:r>
              <a:rPr lang="en-GB" sz="2400" dirty="0"/>
              <a:t>Also called All-play-all or American.</a:t>
            </a:r>
          </a:p>
          <a:p>
            <a:pPr marL="0" indent="0">
              <a:buNone/>
            </a:pPr>
            <a:r>
              <a:rPr lang="en-GB" sz="2400" dirty="0"/>
              <a:t>The lowest half of the draw may get an extra white.</a:t>
            </a:r>
          </a:p>
          <a:p>
            <a:pPr marL="0" indent="0">
              <a:buNone/>
            </a:pPr>
            <a:r>
              <a:rPr lang="en-GB" sz="2400" dirty="0"/>
              <a:t>If you have an odd number then the highest number is the bye.</a:t>
            </a:r>
          </a:p>
          <a:p>
            <a:pPr marL="0" indent="0">
              <a:buNone/>
            </a:pPr>
            <a:r>
              <a:rPr lang="en-GB" sz="2400" dirty="0"/>
              <a:t>A double round robin is regarded as the best system if time permits.</a:t>
            </a:r>
          </a:p>
          <a:p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31406793"/>
              </p:ext>
            </p:extLst>
          </p:nvPr>
        </p:nvGraphicFramePr>
        <p:xfrm>
          <a:off x="6050633" y="2608513"/>
          <a:ext cx="6012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1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1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1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1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1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12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038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38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10-9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38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6-4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38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38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383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5-6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6-7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8-9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004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Tournaments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1401" y="2004775"/>
            <a:ext cx="4754880" cy="420624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Knock-out</a:t>
            </a:r>
          </a:p>
          <a:p>
            <a:pPr marL="0" indent="0">
              <a:buNone/>
            </a:pPr>
            <a:r>
              <a:rPr lang="en-GB" sz="2400" dirty="0"/>
              <a:t>Not too popular a format as half the competitors are eliminated each round.</a:t>
            </a:r>
          </a:p>
          <a:p>
            <a:pPr marL="0" indent="0">
              <a:buNone/>
            </a:pPr>
            <a:r>
              <a:rPr lang="en-GB" sz="2400" dirty="0"/>
              <a:t>Sometimes there is a consolation event for the first round losers. </a:t>
            </a:r>
          </a:p>
          <a:p>
            <a:pPr marL="0" indent="0">
              <a:buNone/>
            </a:pPr>
            <a:r>
              <a:rPr lang="en-GB" sz="2400" dirty="0"/>
              <a:t>Possibly more common for team events than for individual events outside of a club setting.</a:t>
            </a:r>
          </a:p>
          <a:p>
            <a:endParaRPr lang="en-GB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685393" y="2627291"/>
            <a:ext cx="6402381" cy="325835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111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Tournaments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Matches</a:t>
            </a:r>
          </a:p>
          <a:p>
            <a:pPr marL="0" indent="0">
              <a:buNone/>
            </a:pPr>
            <a:r>
              <a:rPr lang="en-GB" sz="2400" dirty="0"/>
              <a:t>Used to decide the World Championship.</a:t>
            </a:r>
          </a:p>
          <a:p>
            <a:pPr marL="0" indent="0">
              <a:buNone/>
            </a:pPr>
            <a:r>
              <a:rPr lang="en-GB" sz="2400" dirty="0"/>
              <a:t>Used to be a common type of event particularly in the 19</a:t>
            </a:r>
            <a:r>
              <a:rPr lang="en-GB" sz="2400" baseline="30000" dirty="0"/>
              <a:t>th</a:t>
            </a:r>
            <a:r>
              <a:rPr lang="en-GB" sz="2400" dirty="0"/>
              <a:t> century but now much less so.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198" y="2614411"/>
            <a:ext cx="3586326" cy="3121124"/>
          </a:xfr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180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Tournaments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2400" dirty="0" err="1"/>
              <a:t>Scheveningen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A system which pairs two teams together so that each member of one team plays all of the members of the other team.</a:t>
            </a:r>
          </a:p>
          <a:p>
            <a:pPr marL="0" indent="0">
              <a:buNone/>
            </a:pPr>
            <a:r>
              <a:rPr lang="en-GB" sz="2400" dirty="0"/>
              <a:t>Due to a number of this type of event having a ‘dubious nature’ they are no longer automatically accepted by FIDE for title norms.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30938" y="3058231"/>
            <a:ext cx="4754562" cy="2113138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159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Tournaments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900" dirty="0"/>
              <a:t>Swiss Systems</a:t>
            </a:r>
          </a:p>
          <a:p>
            <a:endParaRPr lang="en-GB" sz="2600" dirty="0"/>
          </a:p>
          <a:p>
            <a:r>
              <a:rPr lang="en-GB" sz="2600" dirty="0"/>
              <a:t>FIDE (Dutch) </a:t>
            </a:r>
          </a:p>
          <a:p>
            <a:r>
              <a:rPr lang="en-GB" sz="2600" dirty="0"/>
              <a:t>Lim </a:t>
            </a:r>
          </a:p>
          <a:p>
            <a:r>
              <a:rPr lang="en-GB" sz="2600" dirty="0" err="1"/>
              <a:t>Dubov</a:t>
            </a:r>
            <a:endParaRPr lang="en-GB" sz="2600" dirty="0"/>
          </a:p>
          <a:p>
            <a:r>
              <a:rPr lang="en-GB" sz="2600" dirty="0"/>
              <a:t>Accelerated Swiss</a:t>
            </a:r>
          </a:p>
          <a:p>
            <a:r>
              <a:rPr lang="en-GB" sz="2600" dirty="0"/>
              <a:t>Others (e.g. CAA)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24270" y="2011680"/>
            <a:ext cx="7340958" cy="4206240"/>
          </a:xfrm>
        </p:spPr>
        <p:txBody>
          <a:bodyPr>
            <a:noAutofit/>
          </a:bodyPr>
          <a:lstStyle/>
          <a:p>
            <a:r>
              <a:rPr lang="en-GB" dirty="0"/>
              <a:t>The FIDE (Dutch) system is the one that most programs follow (or attempt to).  This is the system that we will study in some detail.</a:t>
            </a:r>
          </a:p>
          <a:p>
            <a:r>
              <a:rPr lang="en-GB" dirty="0"/>
              <a:t>Lim is a similar system but has some differences in its rules.  The Dutch system pairs top to bottom, Lim works towards the middle from both ends.</a:t>
            </a:r>
          </a:p>
          <a:p>
            <a:r>
              <a:rPr lang="en-GB" dirty="0" err="1"/>
              <a:t>Dubov</a:t>
            </a:r>
            <a:r>
              <a:rPr lang="en-GB" dirty="0"/>
              <a:t> tries to equalise the strength of opponents of the White players.  The White seeker with the highest performance is paired against the lowest rated Black seeker.</a:t>
            </a:r>
          </a:p>
          <a:p>
            <a:r>
              <a:rPr lang="en-GB" dirty="0"/>
              <a:t>Acceleration is carried out for one of two reasons – to reduce number of mismatches in first round or to enhance norm chances.  In simple terms when doing the first round pairing you assume a round 0 has taken place.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792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Tournaments – Playing Hall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Well lit</a:t>
            </a:r>
          </a:p>
          <a:p>
            <a:r>
              <a:rPr lang="en-GB" dirty="0"/>
              <a:t>Well ventilated</a:t>
            </a:r>
          </a:p>
          <a:p>
            <a:r>
              <a:rPr lang="en-GB" dirty="0"/>
              <a:t>Adequate space – 4.5 </a:t>
            </a:r>
            <a:r>
              <a:rPr lang="en-GB" dirty="0" err="1"/>
              <a:t>sq</a:t>
            </a:r>
            <a:r>
              <a:rPr lang="en-GB" dirty="0"/>
              <a:t> metres in top tournament 2.5 in others.  2,5 metres between rows</a:t>
            </a:r>
          </a:p>
          <a:p>
            <a:r>
              <a:rPr lang="en-GB" dirty="0"/>
              <a:t>Tables should have sufficient room for board, set, clock, </a:t>
            </a:r>
            <a:r>
              <a:rPr lang="en-GB" dirty="0" err="1"/>
              <a:t>scoresheet</a:t>
            </a:r>
            <a:r>
              <a:rPr lang="en-GB" dirty="0"/>
              <a:t> and refreshments.  A height of 74 cm recommended.</a:t>
            </a:r>
          </a:p>
          <a:p>
            <a:r>
              <a:rPr lang="en-GB" dirty="0"/>
              <a:t>Chairs should be comfortable and appropriate height for table</a:t>
            </a:r>
          </a:p>
          <a:p>
            <a:r>
              <a:rPr lang="en-GB" dirty="0"/>
              <a:t>Conditions for both players should be identical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091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Tournaments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Swiss Systems</a:t>
            </a:r>
          </a:p>
          <a:p>
            <a:pPr marL="0" indent="0">
              <a:buNone/>
            </a:pPr>
            <a:r>
              <a:rPr lang="en-GB" sz="2400" dirty="0"/>
              <a:t>These have the advantage of letting everyone play in every round but still achieving a winner in a relatively short number of rounds.</a:t>
            </a:r>
          </a:p>
          <a:p>
            <a:pPr marL="0" indent="0">
              <a:buNone/>
            </a:pPr>
            <a:r>
              <a:rPr lang="en-GB" sz="2400" dirty="0"/>
              <a:t>A 32 player tournament would require only 5 rounds to ensure only one player has a 100% score.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Main principles</a:t>
            </a:r>
          </a:p>
          <a:p>
            <a:r>
              <a:rPr lang="en-GB" sz="2400" dirty="0"/>
              <a:t>Don’t play the same opponent more than once.</a:t>
            </a:r>
          </a:p>
          <a:p>
            <a:r>
              <a:rPr lang="en-GB" sz="2400" dirty="0"/>
              <a:t>Play someone on the same score or as near as possible</a:t>
            </a:r>
          </a:p>
          <a:p>
            <a:r>
              <a:rPr lang="en-GB" sz="2400" dirty="0"/>
              <a:t>Attempt to alternate colours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FIDE Arbiter Seminar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442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TC103090430[[fn=Banded]]</Template>
  <TotalTime>485</TotalTime>
  <Words>880</Words>
  <Application>Microsoft Office PowerPoint</Application>
  <PresentationFormat>Widescreen</PresentationFormat>
  <Paragraphs>156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Corbel</vt:lpstr>
      <vt:lpstr>Wingdings</vt:lpstr>
      <vt:lpstr>Banded</vt:lpstr>
      <vt:lpstr>Tournaments</vt:lpstr>
      <vt:lpstr>Tournaments</vt:lpstr>
      <vt:lpstr>Tournaments</vt:lpstr>
      <vt:lpstr>Tournaments</vt:lpstr>
      <vt:lpstr>Tournaments</vt:lpstr>
      <vt:lpstr>Tournaments</vt:lpstr>
      <vt:lpstr>Tournaments</vt:lpstr>
      <vt:lpstr>Tournaments – Playing Hall</vt:lpstr>
      <vt:lpstr>Tournaments</vt:lpstr>
      <vt:lpstr>Tournaments - Equipment</vt:lpstr>
      <vt:lpstr>Tournaments - Equipment</vt:lpstr>
      <vt:lpstr>Tournaments – Disputes and Appeals</vt:lpstr>
      <vt:lpstr>Tournaments – Disputes and Appeals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Tournaments</dc:title>
  <dc:creator>Alex McFarlane</dc:creator>
  <cp:lastModifiedBy>Alex McFarlane</cp:lastModifiedBy>
  <cp:revision>28</cp:revision>
  <cp:lastPrinted>2016-01-29T17:25:52Z</cp:lastPrinted>
  <dcterms:created xsi:type="dcterms:W3CDTF">2014-08-19T09:31:38Z</dcterms:created>
  <dcterms:modified xsi:type="dcterms:W3CDTF">2017-12-29T15:01:04Z</dcterms:modified>
</cp:coreProperties>
</file>